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826" r:id="rId3"/>
    <p:sldId id="832" r:id="rId4"/>
    <p:sldId id="793" r:id="rId5"/>
    <p:sldId id="762" r:id="rId6"/>
    <p:sldId id="767" r:id="rId7"/>
    <p:sldId id="796" r:id="rId8"/>
    <p:sldId id="788" r:id="rId9"/>
    <p:sldId id="787" r:id="rId10"/>
    <p:sldId id="771" r:id="rId11"/>
    <p:sldId id="763" r:id="rId12"/>
    <p:sldId id="790" r:id="rId13"/>
    <p:sldId id="828" r:id="rId14"/>
    <p:sldId id="814" r:id="rId15"/>
    <p:sldId id="815" r:id="rId16"/>
    <p:sldId id="784" r:id="rId17"/>
    <p:sldId id="797" r:id="rId18"/>
    <p:sldId id="833" r:id="rId19"/>
    <p:sldId id="795" r:id="rId20"/>
    <p:sldId id="776" r:id="rId21"/>
    <p:sldId id="778" r:id="rId22"/>
    <p:sldId id="770" r:id="rId23"/>
    <p:sldId id="818" r:id="rId24"/>
    <p:sldId id="801" r:id="rId25"/>
    <p:sldId id="830" r:id="rId26"/>
    <p:sldId id="819" r:id="rId27"/>
    <p:sldId id="808" r:id="rId28"/>
    <p:sldId id="831" r:id="rId29"/>
    <p:sldId id="791" r:id="rId30"/>
    <p:sldId id="829" r:id="rId31"/>
    <p:sldId id="766" r:id="rId32"/>
    <p:sldId id="270" r:id="rId33"/>
    <p:sldId id="799" r:id="rId34"/>
    <p:sldId id="823" r:id="rId35"/>
    <p:sldId id="261" r:id="rId36"/>
    <p:sldId id="775" r:id="rId37"/>
    <p:sldId id="804" r:id="rId38"/>
    <p:sldId id="777" r:id="rId39"/>
    <p:sldId id="761" r:id="rId40"/>
    <p:sldId id="781" r:id="rId41"/>
    <p:sldId id="780" r:id="rId42"/>
    <p:sldId id="789" r:id="rId43"/>
    <p:sldId id="825" r:id="rId44"/>
    <p:sldId id="816" r:id="rId45"/>
    <p:sldId id="802" r:id="rId46"/>
    <p:sldId id="772" r:id="rId47"/>
    <p:sldId id="824" r:id="rId48"/>
    <p:sldId id="764" r:id="rId49"/>
    <p:sldId id="765" r:id="rId50"/>
    <p:sldId id="769" r:id="rId51"/>
    <p:sldId id="807" r:id="rId52"/>
    <p:sldId id="806" r:id="rId53"/>
    <p:sldId id="821" r:id="rId54"/>
    <p:sldId id="822" r:id="rId55"/>
    <p:sldId id="803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F0EE72B-57BB-4404-A39E-EFD3503B143A}">
          <p14:sldIdLst>
            <p14:sldId id="256"/>
            <p14:sldId id="826"/>
            <p14:sldId id="832"/>
            <p14:sldId id="793"/>
            <p14:sldId id="762"/>
            <p14:sldId id="767"/>
            <p14:sldId id="796"/>
            <p14:sldId id="788"/>
            <p14:sldId id="787"/>
            <p14:sldId id="771"/>
            <p14:sldId id="763"/>
            <p14:sldId id="790"/>
            <p14:sldId id="828"/>
            <p14:sldId id="814"/>
            <p14:sldId id="815"/>
            <p14:sldId id="784"/>
            <p14:sldId id="797"/>
            <p14:sldId id="833"/>
            <p14:sldId id="795"/>
            <p14:sldId id="776"/>
            <p14:sldId id="778"/>
            <p14:sldId id="770"/>
            <p14:sldId id="818"/>
            <p14:sldId id="801"/>
            <p14:sldId id="830"/>
            <p14:sldId id="819"/>
            <p14:sldId id="808"/>
            <p14:sldId id="831"/>
            <p14:sldId id="791"/>
            <p14:sldId id="829"/>
            <p14:sldId id="766"/>
            <p14:sldId id="270"/>
          </p14:sldIdLst>
        </p14:section>
        <p14:section name="BackupSlides" id="{8F592912-7E97-4DE4-AB65-CA1D750BE319}">
          <p14:sldIdLst>
            <p14:sldId id="799"/>
            <p14:sldId id="823"/>
            <p14:sldId id="261"/>
            <p14:sldId id="775"/>
            <p14:sldId id="804"/>
            <p14:sldId id="777"/>
            <p14:sldId id="761"/>
            <p14:sldId id="781"/>
            <p14:sldId id="780"/>
            <p14:sldId id="789"/>
            <p14:sldId id="825"/>
            <p14:sldId id="816"/>
            <p14:sldId id="802"/>
            <p14:sldId id="772"/>
            <p14:sldId id="824"/>
            <p14:sldId id="764"/>
            <p14:sldId id="765"/>
            <p14:sldId id="769"/>
            <p14:sldId id="807"/>
            <p14:sldId id="806"/>
            <p14:sldId id="821"/>
            <p14:sldId id="822"/>
            <p14:sldId id="8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71067" autoAdjust="0"/>
  </p:normalViewPr>
  <p:slideViewPr>
    <p:cSldViewPr snapToGrid="0" snapToObjects="1">
      <p:cViewPr>
        <p:scale>
          <a:sx n="100" d="100"/>
          <a:sy n="100" d="100"/>
        </p:scale>
        <p:origin x="113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26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2DC2-11C8-F949-BEF7-E8A2F77D8086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BFC8-D0FF-5C45-B488-13D2F5BCF9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9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CAPM = </a:t>
            </a:r>
            <a:r>
              <a:rPr lang="en-US" b="1" dirty="0"/>
              <a:t>Capital asset pricing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CAPM lets investors quantify the expected return on investment given the risk, risk-free rate of return, expected market return, and the beta of an asset or portfolio.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CAPM relies on beta</a:t>
            </a:r>
            <a:endParaRPr lang="de-DE" dirty="0"/>
          </a:p>
          <a:p>
            <a:endParaRPr lang="de-DE" dirty="0"/>
          </a:p>
          <a:p>
            <a:r>
              <a:rPr lang="de-DE" dirty="0"/>
              <a:t>ABT = Arbitrage pricing </a:t>
            </a:r>
            <a:r>
              <a:rPr lang="de-DE" dirty="0" err="1"/>
              <a:t>theory</a:t>
            </a:r>
            <a:r>
              <a:rPr lang="de-DE" dirty="0"/>
              <a:t>: (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r>
              <a:rPr lang="de-DE" dirty="0"/>
              <a:t>- More </a:t>
            </a:r>
            <a:r>
              <a:rPr lang="de-DE" dirty="0" err="1"/>
              <a:t>factors</a:t>
            </a:r>
            <a:r>
              <a:rPr lang="de-DE" dirty="0"/>
              <a:t> like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1. </a:t>
            </a:r>
            <a:r>
              <a:rPr lang="en-US" dirty="0"/>
              <a:t>Asset returns are explained by systematic </a:t>
            </a:r>
            <a:r>
              <a:rPr lang="en-US" b="1" dirty="0"/>
              <a:t>factors</a:t>
            </a:r>
            <a:r>
              <a:rPr lang="en-US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Investors can build a portfolio of assets where specific risk is eliminated through diversification.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No arbitrage opportunity exists among well-diversified portfolios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60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71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-1"/>
          <a:stretch/>
        </p:blipFill>
        <p:spPr>
          <a:xfrm>
            <a:off x="-2" y="1159496"/>
            <a:ext cx="12192002" cy="56985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248346"/>
            <a:ext cx="11360075" cy="89288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51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159496"/>
            <a:ext cx="12192000" cy="5698504"/>
          </a:xfrm>
          <a:prstGeom prst="rect">
            <a:avLst/>
          </a:prstGeom>
          <a:solidFill>
            <a:srgbClr val="062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08791" y="2130014"/>
            <a:ext cx="7713233" cy="4260028"/>
          </a:xfrm>
        </p:spPr>
        <p:txBody>
          <a:bodyPr>
            <a:normAutofit/>
          </a:bodyPr>
          <a:lstStyle>
            <a:lvl1pPr marL="0" indent="-3600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Aufzählungspunkt hinzufügen</a:t>
            </a:r>
          </a:p>
          <a:p>
            <a:r>
              <a:rPr lang="de-DE" dirty="0"/>
              <a:t>Aufzählungspunkt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8283388" y="3238052"/>
            <a:ext cx="3908612" cy="36199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25625"/>
            <a:ext cx="11189064" cy="429547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56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21361" cy="42739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03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496" y="1839559"/>
            <a:ext cx="5493079" cy="34424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496" y="2302137"/>
            <a:ext cx="5493079" cy="3797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199" y="1839558"/>
            <a:ext cx="5521361" cy="34424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302137"/>
            <a:ext cx="5521360" cy="379744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7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90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83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07285"/>
            <a:ext cx="7456162" cy="45182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84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04496" y="1807284"/>
            <a:ext cx="7456163" cy="4518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52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8791" y="1825625"/>
            <a:ext cx="11458094" cy="426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Gruppierung 6"/>
          <p:cNvGrpSpPr/>
          <p:nvPr userDrawn="1"/>
        </p:nvGrpSpPr>
        <p:grpSpPr>
          <a:xfrm>
            <a:off x="0" y="6821949"/>
            <a:ext cx="12192000" cy="45719"/>
            <a:chOff x="1117406" y="3970421"/>
            <a:chExt cx="5563185" cy="1720516"/>
          </a:xfrm>
        </p:grpSpPr>
        <p:sp>
          <p:nvSpPr>
            <p:cNvPr id="8" name="Rechteck 7"/>
            <p:cNvSpPr/>
            <p:nvPr/>
          </p:nvSpPr>
          <p:spPr>
            <a:xfrm>
              <a:off x="4826196" y="3970421"/>
              <a:ext cx="1854395" cy="1720516"/>
            </a:xfrm>
            <a:prstGeom prst="rect">
              <a:avLst/>
            </a:prstGeom>
            <a:solidFill>
              <a:srgbClr val="2295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2971801" y="3970421"/>
              <a:ext cx="1854395" cy="1720516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117406" y="3970421"/>
              <a:ext cx="1854395" cy="1720516"/>
            </a:xfrm>
            <a:prstGeom prst="rect">
              <a:avLst/>
            </a:prstGeom>
            <a:solidFill>
              <a:srgbClr val="F59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59605"/>
                </a:solidFill>
              </a:endParaRPr>
            </a:p>
          </p:txBody>
        </p:sp>
      </p:grp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01375" y="6410427"/>
            <a:ext cx="907252" cy="273152"/>
          </a:xfrm>
          <a:prstGeom prst="rect">
            <a:avLst/>
          </a:prstGeom>
        </p:spPr>
      </p:pic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408791" y="354367"/>
            <a:ext cx="11458094" cy="6082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50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9.png"/><Relationship Id="rId7" Type="http://schemas.openxmlformats.org/officeDocument/2006/relationships/image" Target="../media/image10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Papers/Werbos_BPTT.pdf" TargetMode="External"/><Relationship Id="rId2" Type="http://schemas.openxmlformats.org/officeDocument/2006/relationships/hyperlink" Target="https://doi.org/10.1109/5.5833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deas.repec.org/s/upf/upfgen.html" TargetMode="External"/><Relationship Id="rId5" Type="http://schemas.openxmlformats.org/officeDocument/2006/relationships/hyperlink" Target="https://ideas.repec.org/p/upf/upfgen/691.html" TargetMode="External"/><Relationship Id="rId4" Type="http://schemas.openxmlformats.org/officeDocument/2006/relationships/hyperlink" Target="https://towardsdatascience.com/getting-rich-quick-with-machine-learning-and-stock-market-predictions-696802da94f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ER01/FinanceModul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18" Type="http://schemas.openxmlformats.org/officeDocument/2006/relationships/image" Target="../media/image210.png"/><Relationship Id="rId3" Type="http://schemas.openxmlformats.org/officeDocument/2006/relationships/image" Target="../media/image600.png"/><Relationship Id="rId21" Type="http://schemas.openxmlformats.org/officeDocument/2006/relationships/image" Target="../media/image240.png"/><Relationship Id="rId7" Type="http://schemas.openxmlformats.org/officeDocument/2006/relationships/image" Target="../media/image100.png"/><Relationship Id="rId12" Type="http://schemas.openxmlformats.org/officeDocument/2006/relationships/image" Target="../media/image150.png"/><Relationship Id="rId17" Type="http://schemas.openxmlformats.org/officeDocument/2006/relationships/image" Target="../media/image200.png"/><Relationship Id="rId2" Type="http://schemas.openxmlformats.org/officeDocument/2006/relationships/image" Target="../media/image50.png"/><Relationship Id="rId16" Type="http://schemas.openxmlformats.org/officeDocument/2006/relationships/image" Target="../media/image190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19" Type="http://schemas.openxmlformats.org/officeDocument/2006/relationships/image" Target="../media/image22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Relationship Id="rId22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51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1.png"/><Relationship Id="rId18" Type="http://schemas.openxmlformats.org/officeDocument/2006/relationships/image" Target="../media/image241.png"/><Relationship Id="rId3" Type="http://schemas.openxmlformats.org/officeDocument/2006/relationships/image" Target="../media/image92.png"/><Relationship Id="rId7" Type="http://schemas.openxmlformats.org/officeDocument/2006/relationships/image" Target="../media/image131.png"/><Relationship Id="rId12" Type="http://schemas.openxmlformats.org/officeDocument/2006/relationships/image" Target="../media/image181.png"/><Relationship Id="rId17" Type="http://schemas.openxmlformats.org/officeDocument/2006/relationships/image" Target="../media/image231.png"/><Relationship Id="rId2" Type="http://schemas.openxmlformats.org/officeDocument/2006/relationships/image" Target="../media/image82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71.png"/><Relationship Id="rId5" Type="http://schemas.openxmlformats.org/officeDocument/2006/relationships/image" Target="../media/image112.png"/><Relationship Id="rId15" Type="http://schemas.openxmlformats.org/officeDocument/2006/relationships/image" Target="../media/image211.png"/><Relationship Id="rId10" Type="http://schemas.openxmlformats.org/officeDocument/2006/relationships/image" Target="../media/image161.png"/><Relationship Id="rId19" Type="http://schemas.openxmlformats.org/officeDocument/2006/relationships/image" Target="../media/image251.png"/><Relationship Id="rId4" Type="http://schemas.openxmlformats.org/officeDocument/2006/relationships/image" Target="../media/image102.png"/><Relationship Id="rId9" Type="http://schemas.openxmlformats.org/officeDocument/2006/relationships/image" Target="../media/image151.png"/><Relationship Id="rId1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3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i="1" dirty="0"/>
              <a:t>Stock Price Prediction and Portfolio Optimization Using Recurrent Neural Networks and Autoencoders</a:t>
            </a:r>
            <a:endParaRPr lang="de-DE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543621"/>
            <a:ext cx="11360075" cy="892884"/>
          </a:xfrm>
        </p:spPr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de-DE" sz="1600" dirty="0" err="1"/>
              <a:t>Predictive</a:t>
            </a:r>
            <a:r>
              <a:rPr lang="de-DE" sz="1600" dirty="0"/>
              <a:t> Analytics World  2020 Berlin</a:t>
            </a:r>
          </a:p>
          <a:p>
            <a:pPr indent="0">
              <a:buNone/>
            </a:pPr>
            <a:endParaRPr lang="de-DE" sz="1600" dirty="0"/>
          </a:p>
          <a:p>
            <a:pPr indent="0">
              <a:buNone/>
            </a:pPr>
            <a:r>
              <a:rPr lang="de-DE" sz="1600" dirty="0"/>
              <a:t>Julian Quernheim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560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CDA35BB-5FFA-423B-810E-4A9A0AC91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164BEF-1A2B-409B-BF78-EB538F61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555137-4B74-49A0-B210-B9FAB07EB756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153445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outlier detection</a:t>
            </a:r>
            <a:r>
              <a:rPr lang="en-US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7E10D6F-FBC5-4DB1-A782-604D95A84446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A05889F-0FA7-4962-A88F-8236C6EA8AF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D0CF944-C111-4F0F-A9A5-949B2E6AA343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572953BF-4ECD-4119-8BEA-46C39057C9F1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A186D48-E001-4B10-BD30-951FB016EB25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4270EC9-127E-4348-851E-41F60099A621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FDC2FEC-06F0-4959-94A9-25213AC5207B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58B5B06E-98E4-4548-BF3F-E5E9E38C683E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87C9C97-6D87-455A-9DF7-67D1660A8E4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5731C0D-C8A2-4594-BD1D-32F35744E1C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838B61DD-3E91-41EB-9236-A91BC316E2A2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9CA26BF-27C2-4815-9144-6C5F95FB405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E5368C8-C5B8-4769-A1FA-A61D3F747E9B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66739E6-82AD-404E-88F3-4A8981278D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C67F919-F9BD-4A59-AC3A-530A4D852BAB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E6A8E4E-42CC-4710-950A-82D8460CE7B0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A68F31D5-2D6A-4F86-8B05-2EAABFEA7070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BA6ED398-24EE-4740-85AC-E12B045D86BB}"/>
                </a:ext>
              </a:extLst>
            </p:cNvPr>
            <p:cNvCxnSpPr>
              <a:cxnSpLocks/>
              <a:stCxn id="33" idx="2"/>
              <a:endCxn id="40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4E4F7F54-4FFD-4770-AE67-3BF2F531ED98}"/>
                </a:ext>
              </a:extLst>
            </p:cNvPr>
            <p:cNvCxnSpPr>
              <a:cxnSpLocks/>
              <a:stCxn id="34" idx="2"/>
              <a:endCxn id="40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18E54D6-FA01-4C7A-A5F8-B208B3713458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24DB1924-38E8-4B65-99DE-B0E19C19B639}"/>
                </a:ext>
              </a:extLst>
            </p:cNvPr>
            <p:cNvCxnSpPr>
              <a:cxnSpLocks/>
              <a:stCxn id="34" idx="2"/>
              <a:endCxn id="41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DC179AE-86F4-41C7-9D7C-578F6BC511EF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30801FB-0380-49E0-B8DE-8464E5AFD1DD}"/>
                </a:ext>
              </a:extLst>
            </p:cNvPr>
            <p:cNvCxnSpPr>
              <a:cxnSpLocks/>
              <a:stCxn id="40" idx="2"/>
              <a:endCxn id="37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0915898F-6D52-4C95-89AE-DC21209E5ECE}"/>
                </a:ext>
              </a:extLst>
            </p:cNvPr>
            <p:cNvCxnSpPr>
              <a:cxnSpLocks/>
              <a:stCxn id="40" idx="2"/>
              <a:endCxn id="38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9A7DD3EF-BEB3-40DF-B0F2-DDDE5261FF78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DC6B802-D6FC-44D5-A66E-E00B75CE26AC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BA431AB-37AF-4CA8-B49E-8F1BABC15B8D}"/>
                </a:ext>
              </a:extLst>
            </p:cNvPr>
            <p:cNvCxnSpPr>
              <a:cxnSpLocks/>
              <a:stCxn id="41" idx="2"/>
              <a:endCxn id="38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6F7EF263-05C7-4A73-8C11-35EA8D1A415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99C82483-FEB5-4FBD-B55E-8AA0814A4219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5B30F5-2199-4708-AD95-94BCC71E14AA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91CE1B6F-9885-484C-B403-5A33E4AEE275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69039E56-5EF4-4246-AE2A-5482C57874D3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1028A726-6B3B-49E9-B8E7-CBE98AC1867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A4A53328-8CC5-4CE2-B68A-F3DA8D1E8999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07C675A9-A128-459F-91EA-CDB3309B9746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088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89895"/>
              </p:ext>
            </p:extLst>
          </p:nvPr>
        </p:nvGraphicFramePr>
        <p:xfrm>
          <a:off x="6962899" y="21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99" y="3071903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931179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4877154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39451"/>
              </p:ext>
            </p:extLst>
          </p:nvPr>
        </p:nvGraphicFramePr>
        <p:xfrm>
          <a:off x="6962898" y="3012384"/>
          <a:ext cx="449135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2199699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68136"/>
              </p:ext>
            </p:extLst>
          </p:nvPr>
        </p:nvGraphicFramePr>
        <p:xfrm>
          <a:off x="6962899" y="4804788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Apply Markowitz portfolio optimization and find the optimal stocks for the portfolio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39624"/>
              </p:ext>
            </p:extLst>
          </p:nvPr>
        </p:nvGraphicFramePr>
        <p:xfrm>
          <a:off x="6962899" y="3905856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143265D-B5A6-4F98-8A1A-F8439EC5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496" y="1838528"/>
            <a:ext cx="6580045" cy="4261059"/>
          </a:xfrm>
        </p:spPr>
        <p:txBody>
          <a:bodyPr>
            <a:normAutofit/>
          </a:bodyPr>
          <a:lstStyle/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Dataset:  		daily-historical-stock-prices-1970-2018</a:t>
            </a:r>
          </a:p>
          <a:p>
            <a:r>
              <a:rPr lang="de-DE" sz="1600" dirty="0"/>
              <a:t>Source:			</a:t>
            </a:r>
            <a:r>
              <a:rPr lang="de-DE" sz="1600" dirty="0" err="1"/>
              <a:t>Kaggle</a:t>
            </a:r>
            <a:endParaRPr lang="de-DE" sz="1600" dirty="0"/>
          </a:p>
          <a:p>
            <a:r>
              <a:rPr lang="de-DE" sz="1600" dirty="0"/>
              <a:t>Stock </a:t>
            </a:r>
            <a:r>
              <a:rPr lang="de-DE" sz="1600" dirty="0" err="1"/>
              <a:t>exchanges</a:t>
            </a:r>
            <a:r>
              <a:rPr lang="de-DE" sz="1600" dirty="0"/>
              <a:t>		</a:t>
            </a:r>
            <a:r>
              <a:rPr lang="en-US" sz="1600" dirty="0"/>
              <a:t>NYSE and NASDAQ</a:t>
            </a:r>
            <a:endParaRPr lang="de-DE" sz="1600" dirty="0"/>
          </a:p>
          <a:p>
            <a:r>
              <a:rPr lang="de-DE" sz="1600" dirty="0"/>
              <a:t>Dataset </a:t>
            </a:r>
            <a:r>
              <a:rPr lang="de-DE" sz="1600" dirty="0" err="1"/>
              <a:t>dimension</a:t>
            </a:r>
            <a:r>
              <a:rPr lang="de-DE" sz="1600" dirty="0"/>
              <a:t>:	</a:t>
            </a:r>
            <a:r>
              <a:rPr lang="en-US" sz="1600" dirty="0"/>
              <a:t>[20973889 rows x 8 columns]</a:t>
            </a:r>
            <a:endParaRPr lang="de-DE" sz="1600" dirty="0"/>
          </a:p>
          <a:p>
            <a:r>
              <a:rPr lang="en-US" sz="1600" dirty="0"/>
              <a:t>Tickers:			5685</a:t>
            </a:r>
          </a:p>
          <a:p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ABA53C-36E3-45B0-AFDD-E41F9F51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C9C6FBC-0E9A-4C79-AAEE-7839AED81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38E02F-0228-495A-A3D9-58BC1E969845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23996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CC6978-9390-401C-8696-E7FD3D10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75677E9-BF01-4DD3-ABC0-E04FA514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Selected  last 1000 </a:t>
            </a:r>
            <a:r>
              <a:rPr lang="de-DE" sz="1600" dirty="0" err="1"/>
              <a:t>days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Transformed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ticker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columns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dataset: [1000 rows x 13925 columns]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2064547-975E-42F1-B86B-23ADB1716AC2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0377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 marL="0" indent="0"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2227195"/>
            <a:ext cx="4823153" cy="3893906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Intuition:</a:t>
            </a:r>
          </a:p>
          <a:p>
            <a:r>
              <a:rPr lang="en-US" sz="1600" dirty="0"/>
              <a:t>The stocks with the lowest recreation error (L2-norm)  represent the market better. They are less volatile and are considered to be similar to large cap stocks.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66058" y="1148419"/>
            <a:ext cx="11127504" cy="433271"/>
          </a:xfrm>
        </p:spPr>
        <p:txBody>
          <a:bodyPr/>
          <a:lstStyle/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8E27B-EE56-483B-BD1A-3E0D9FDEF483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4DBB6ED-E346-478E-A1C1-A2F9E3B59ECC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F81A9DC-0BCC-47B4-AE49-0C2DD4CB7424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A58DAE2B-6960-4DD2-87E4-4A9D5678C9D2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kern="1200" dirty="0"/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5A04C0B6-9C71-4FE3-AA42-98F8FFBEA6BF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A6D26687-BB12-418E-9125-59AAFD4D250B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D37503E-8F4F-47BE-AFB7-974DEB4B3915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9AB817F8-E419-4BB2-AC60-E1DBE0DD7155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A64DB90-EFDC-4C67-850B-D633C7E78B7B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F6CE01-2BC1-470C-92E6-D9066E5FE012}"/>
              </a:ext>
            </a:extLst>
          </p:cNvPr>
          <p:cNvSpPr txBox="1"/>
          <p:nvPr/>
        </p:nvSpPr>
        <p:spPr>
          <a:xfrm>
            <a:off x="6386969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4B2B619-7807-48D1-B2C1-7D80CD083740}"/>
              </a:ext>
            </a:extLst>
          </p:cNvPr>
          <p:cNvSpPr txBox="1"/>
          <p:nvPr/>
        </p:nvSpPr>
        <p:spPr>
          <a:xfrm>
            <a:off x="9338887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C21E153-BE40-4588-A8DE-1EA9DE703BE8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99987C4-3D5A-4264-A963-01EFBFAAADDA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F9B926CE-0277-4C11-8685-20DB782C3C7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76">
            <a:extLst>
              <a:ext uri="{FF2B5EF4-FFF2-40B4-BE49-F238E27FC236}">
                <a16:creationId xmlns:a16="http://schemas.microsoft.com/office/drawing/2014/main" id="{5F9C9619-36CC-426E-B02C-5C92E17E8E2C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032E8B5-E873-4059-A89A-F22888D862EF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8B02334-78B8-4235-BFD5-C45063601FBC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EFFBEFA5-4F9B-4752-BC05-E9CC50008C9D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C936D26B-B968-4587-ADF5-7495A1209333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E8A0BE07-CA98-467F-A9A7-8D5BB349EDDC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9831D961-BC24-4613-A2FE-C51CA9385A2D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4EAD85CE-8418-4D66-A1EF-F65427E5D089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981D6BF-16AD-4435-BDA7-1226C8937604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62690097-A65A-4549-9687-B928956BD8AF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092E602-2D0A-4937-8FB2-23772A4C772A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6116E3A0-7AE6-4CB4-B405-6F123D8B32DA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E6F07412-8C5C-4EAA-81DB-F7B8DFB43BFD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3B26EF36-8456-4CF5-8F8B-6931E86BC32E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B645D220-72D9-480A-91B8-A04B58AB4BDD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75276AA8-99D1-4F1E-931E-28DF77B7FD75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34350DFF-2E14-484B-ADD0-53B7C4B17B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94AFB60F-C228-41AC-9E18-EAF7F8BA9A67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C9E536B-2529-4C95-9602-82D1D063CE0C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D3A79D28-A6D4-4412-B992-BB1836311083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DF9CB98A-3665-492A-8196-534E843BB5E4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EEFD0581-0062-4A7F-9DC7-FFF5F39FBAC3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7DC4E515-60A7-4453-B470-1FB7A9B3A7E0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69662E88-EB4A-4BC3-80AA-4A2FBF024BA5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A04F6BB6-501D-4669-98D0-6BE57E920A07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E2E32EF7-4A96-4479-8343-48ADD2EECB7E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9516898E-61A5-4B10-9948-00CEE6EDAE50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7C0E93F4-074E-4CCE-AF14-5C0A9B5457B4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C8372149-AD00-4D20-8A17-2CB47F0A35D6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22F3E324-B1BB-401B-B219-7F5FF0C3394F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A52DCAF9-1D87-4D7D-B8E0-13B5CFFC833E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670B1449-D1B7-43DC-9254-59D9A0905029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7402131B-9812-42DE-8C76-41DB80C308E5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82CEF6B6-105E-45E1-8DC4-7A2B3C0FBA60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E48B7594-E2DB-4505-B2B3-092B668C7E82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178DEF5B-9B56-4F5C-AEB6-069393F11DE5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583211-A9C6-4B3A-BB82-0B5DB4D529BF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CBB0A06-8BCC-448A-BC10-84AE93D4D8FE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12ADED7-554D-4878-BC14-C306950339BC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0D0B11A-8B18-4CEF-A804-1E29C07DB93A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28400B0D-5977-41E9-91F0-313C7AD279AD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E3EC325C-8586-415F-B3AE-EAC969314EBA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75F7EC5D-5862-42D0-927A-1C590D6AE732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9805B86D-AC73-49C7-88A7-2CD0731DFB22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093534B0-A37E-424A-A36F-E4D17FCFD844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296336BC-9C1B-4F7F-B181-EA1F9D6D3926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C71C108E-6DB3-44BB-9B1D-1332C9313E8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A1B4506-6C45-4B3F-B36A-ECA12B5BFA79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E8CF0296-4AEE-4D86-8399-D6FCFA73827B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7A9F4B0A-2EDC-4DA2-8436-03A5046798D2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EE722158-039C-4DB2-A2D4-C017E21844CB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719E19EE-6E34-4044-AC5F-E46CC3159EB1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E661E76C-C209-4407-8F20-F2F377055631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8E4018A5-6B00-4DBF-939A-FFA1C03671F2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8A7267FF-598E-41EC-8B19-6ED78BF6CA9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BB8E6725-F3EC-4A75-A3EF-00C3F790C9AF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EEF56C5-F1A2-4FCD-9229-83A8FCAEF2C8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5526592C-E323-47F6-934F-9ADA6AA4FB8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DC75F875-AB59-4881-BA8C-CC4F7B8189AF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D166C13B-4270-48FD-A4BE-EABE75E9CEA4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A7B8A96B-7DB5-4017-ADDF-6C6557FE3CD8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D117EEBB-0CBF-4355-B41C-0187803E97B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3BB396FA-FFAE-4920-8E78-4CA9AF09840B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9BD8834-1A0F-442A-B977-693B2FF5D372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33B5A86D-6476-4902-A127-C61C17319A5C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879F6B8-9467-4EF1-A29D-5386FC01BC76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561648F9-1208-4ECB-8E20-1034B2CCFBE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18568EDD-EB95-4CF3-A4AF-2A07CE99EC3D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>
            <a:extLst>
              <a:ext uri="{FF2B5EF4-FFF2-40B4-BE49-F238E27FC236}">
                <a16:creationId xmlns:a16="http://schemas.microsoft.com/office/drawing/2014/main" id="{C9340DFC-F1FB-43CD-8030-D316602E8899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s1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2D4A5B37-06DC-4901-92B9-EF42045A44A9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…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EC49CFC7-D7CB-4A0C-A040-4EC10574527F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S_n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4D9C3979-ECFA-4354-ABAA-336F4464D3E8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t1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86F15100-1765-450D-A7EF-1CF2F80DBE34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t_n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3A2964F-3057-4413-AD35-F2A04D071CA1}"/>
              </a:ext>
            </a:extLst>
          </p:cNvPr>
          <p:cNvSpPr txBox="1"/>
          <p:nvPr/>
        </p:nvSpPr>
        <p:spPr>
          <a:xfrm>
            <a:off x="7795353" y="1335058"/>
            <a:ext cx="1187624" cy="30776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85C6DA-DABA-4CC9-A960-1F2E3C2E9615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D7C4CDC7-AE7B-40E1-8231-6A5584543ADE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20E68E-FA40-4EF9-A95D-2388E1B84CCB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L2-Norm and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recreated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CC1238-BE78-47A2-A816-4B855D63265A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12" name="Grafik 11" descr="Filter">
            <a:extLst>
              <a:ext uri="{FF2B5EF4-FFF2-40B4-BE49-F238E27FC236}">
                <a16:creationId xmlns:a16="http://schemas.microsoft.com/office/drawing/2014/main" id="{4FC6C078-0F1A-4754-BCAF-5C57F959F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157" name="Textfeld 156">
            <a:extLst>
              <a:ext uri="{FF2B5EF4-FFF2-40B4-BE49-F238E27FC236}">
                <a16:creationId xmlns:a16="http://schemas.microsoft.com/office/drawing/2014/main" id="{1DB43204-3277-45C2-A24D-9332BE63732A}"/>
              </a:ext>
            </a:extLst>
          </p:cNvPr>
          <p:cNvSpPr txBox="1"/>
          <p:nvPr/>
        </p:nvSpPr>
        <p:spPr>
          <a:xfrm>
            <a:off x="8433154" y="5043959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Top 500</a:t>
            </a:r>
          </a:p>
        </p:txBody>
      </p:sp>
    </p:spTree>
    <p:extLst>
      <p:ext uri="{BB962C8B-B14F-4D97-AF65-F5344CB8AC3E}">
        <p14:creationId xmlns:p14="http://schemas.microsoft.com/office/powerpoint/2010/main" val="72385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7561CD99-DA4E-4B85-8BFF-B1BB8C7A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FAC9D8-3616-4026-858F-82D63D05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504497" y="5571081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5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504497" y="624343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samle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of models trained on full dataset and filtered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412DC8-D719-498D-AC54-5418D782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340" y="1632483"/>
            <a:ext cx="7181468" cy="41891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AD48435-EE60-44E5-AE26-182030734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2"/>
          <a:stretch/>
        </p:blipFill>
        <p:spPr>
          <a:xfrm>
            <a:off x="6076689" y="1624636"/>
            <a:ext cx="6698018" cy="41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658B59C-0438-4422-9CB3-D745B5D9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1937BA-1F91-439D-80FE-4F5E8EA99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6E591D-720D-44F7-A80D-D1F222D43D44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CB7848-2298-49EE-9D7D-1C8475756F16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095D50-1C55-424C-83C6-A2184CE5D383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E307AE0-A04A-4F05-8DE4-B0CDA7A8A907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8837B3C-663C-4801-B15A-605E009FF9F4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66D4A06-7942-47EF-B317-D682BF344528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DFE2846-95A6-4E2B-B6F5-E4F881B32D03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AA538A2-84CE-42C3-8450-9BED09E7B4B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7D244C7-3696-4C9B-9415-640E49FB58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7989872-637A-417C-A22E-D950DD71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595BF5C-7D13-4269-9624-530A5184A292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4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nhaltsplatzhalter 7">
            <a:extLst>
              <a:ext uri="{FF2B5EF4-FFF2-40B4-BE49-F238E27FC236}">
                <a16:creationId xmlns:a16="http://schemas.microsoft.com/office/drawing/2014/main" id="{8FA4D369-9D47-4B6D-BCEC-AD571EA19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190B6FA-2ADC-4664-ABF2-9059C1ACEEFD}"/>
              </a:ext>
            </a:extLst>
          </p:cNvPr>
          <p:cNvSpPr/>
          <p:nvPr/>
        </p:nvSpPr>
        <p:spPr>
          <a:xfrm>
            <a:off x="435429" y="1999705"/>
            <a:ext cx="1254034" cy="4162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51A45A-5199-4EED-90D7-30E2C6D0251B}"/>
              </a:ext>
            </a:extLst>
          </p:cNvPr>
          <p:cNvSpPr txBox="1"/>
          <p:nvPr/>
        </p:nvSpPr>
        <p:spPr>
          <a:xfrm>
            <a:off x="495788" y="1606757"/>
            <a:ext cx="5373397" cy="252981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otpimal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stock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still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retuns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additionally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difficulties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talk addresses this problem using deep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4FB7650D-E012-4D0C-8857-E13D421607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03342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619D751-0232-4059-919C-ECE416D1E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Model Design:</a:t>
            </a:r>
          </a:p>
          <a:p>
            <a:pPr marL="0" indent="0">
              <a:buNone/>
            </a:pPr>
            <a:r>
              <a:rPr lang="de-DE" sz="1600" dirty="0"/>
              <a:t>A multi-input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has</a:t>
            </a:r>
            <a:r>
              <a:rPr lang="de-DE" sz="1600" dirty="0"/>
              <a:t> </a:t>
            </a:r>
            <a:r>
              <a:rPr lang="de-DE" sz="1600" dirty="0" err="1"/>
              <a:t>been</a:t>
            </a:r>
            <a:r>
              <a:rPr lang="de-DE" sz="1600" dirty="0"/>
              <a:t> </a:t>
            </a:r>
            <a:r>
              <a:rPr lang="de-DE" sz="1600" dirty="0" err="1"/>
              <a:t>applied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Keras </a:t>
            </a:r>
            <a:r>
              <a:rPr lang="de-DE" sz="1600" dirty="0" err="1"/>
              <a:t>functional</a:t>
            </a:r>
            <a:r>
              <a:rPr lang="de-DE" sz="1600" dirty="0"/>
              <a:t> API,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include</a:t>
            </a:r>
            <a:r>
              <a:rPr lang="de-DE" sz="1600" dirty="0"/>
              <a:t>: </a:t>
            </a:r>
          </a:p>
          <a:p>
            <a:r>
              <a:rPr lang="de-DE" sz="1600" dirty="0" err="1"/>
              <a:t>historic</a:t>
            </a:r>
            <a:r>
              <a:rPr lang="de-DE" sz="1600" dirty="0"/>
              <a:t> stock </a:t>
            </a:r>
            <a:r>
              <a:rPr lang="de-DE" sz="1600" dirty="0" err="1"/>
              <a:t>prices</a:t>
            </a:r>
            <a:r>
              <a:rPr lang="de-DE" sz="1600" dirty="0"/>
              <a:t> (</a:t>
            </a:r>
            <a:r>
              <a:rPr lang="de-DE" sz="1600" dirty="0" err="1"/>
              <a:t>ohlcv</a:t>
            </a:r>
            <a:r>
              <a:rPr lang="de-DE" sz="1600" dirty="0"/>
              <a:t>)</a:t>
            </a:r>
          </a:p>
          <a:p>
            <a:r>
              <a:rPr lang="de-DE" sz="1600" dirty="0"/>
              <a:t>additional </a:t>
            </a:r>
            <a:r>
              <a:rPr lang="de-DE" sz="1600" dirty="0" err="1"/>
              <a:t>technical</a:t>
            </a:r>
            <a:r>
              <a:rPr lang="de-DE" sz="1600" dirty="0"/>
              <a:t> </a:t>
            </a:r>
            <a:r>
              <a:rPr lang="de-DE" sz="1600" dirty="0" err="1"/>
              <a:t>indicators</a:t>
            </a:r>
            <a:r>
              <a:rPr lang="de-DE" sz="1600" dirty="0"/>
              <a:t> e.g. </a:t>
            </a:r>
            <a:r>
              <a:rPr lang="de-DE" sz="1600" dirty="0" err="1"/>
              <a:t>exponential</a:t>
            </a:r>
            <a:r>
              <a:rPr lang="de-DE" sz="1600" dirty="0"/>
              <a:t>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0A029F-5219-4FA4-B938-FAE5AE10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FA45B522-422A-4DD0-8B11-909B80E43C8A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ABD95-E119-48BB-9D04-02FF095E8DB8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Untertitel 10">
            <a:extLst>
              <a:ext uri="{FF2B5EF4-FFF2-40B4-BE49-F238E27FC236}">
                <a16:creationId xmlns:a16="http://schemas.microsoft.com/office/drawing/2014/main" id="{5E81560B-9431-4036-952E-FCCACC5D47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multi-input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1EC274D-359E-4E89-8DD1-B55BD0E7A6EB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perecentage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0C9EE0-5D42-46A8-8716-7937E04F162B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89D3D28-0228-4D10-A72C-F342EA94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E96F017-C681-4696-A784-E59618CFDF2B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5" name="Untertitel 10">
            <a:extLst>
              <a:ext uri="{FF2B5EF4-FFF2-40B4-BE49-F238E27FC236}">
                <a16:creationId xmlns:a16="http://schemas.microsoft.com/office/drawing/2014/main" id="{7EF7588C-7532-47BD-BC14-CFA23202EDC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forecasting</a:t>
            </a:r>
            <a:r>
              <a:rPr lang="de-DE" dirty="0"/>
              <a:t>!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B15406-AD0B-4E4F-97D6-0E1D423E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6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F025BC5-711D-4034-862E-5F483C62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05C242A-21B6-4A67-8D59-6989EFBEE8E1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4818BBC2-7CF0-4992-BE8C-C61E84A082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RNNs do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at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27F2ABD-ADC6-4F82-9BAF-83691520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EAFB062-5AE7-4AD5-8B79-E19F0B598235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D4E505B3-4824-4651-8931-ED3701F13734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8E3371C-952B-4CEE-B175-1B9D6C22C616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9D7F1219-27EB-413F-87DC-F220135F5726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AABB98-19B4-4789-AEDB-F38E4A6376D9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5A8BF9C-E80D-4A03-880D-D0A37998ADB1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98B2370-8D80-4D9C-8126-4CE8FF7E454A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1C87184-D8BA-4372-BC64-9C444717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6A2C692-18F6-4E81-A2E2-83C313EBFB17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E8848C-BC1D-45CA-9E2C-EDBC8C990EC9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transpose the input matrix and get a compressed time series in form of latent features.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, we are able to use this as a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en-US" sz="1600" dirty="0"/>
                  <a:t>.</a:t>
                </a:r>
              </a:p>
              <a:p>
                <a:pPr marL="0" indent="0">
                  <a:buNone/>
                </a:pP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 comparison to PCA analysis, the similarity score obtained from latent features better captures non-linearities in the input data. 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Intuition:</a:t>
                </a:r>
              </a:p>
              <a:p>
                <a:r>
                  <a:rPr lang="en-US" sz="1600" dirty="0"/>
                  <a:t>Stocks with different similarity scores, have different stock price movements over time. </a:t>
                </a:r>
              </a:p>
              <a:p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  <a:blipFill>
                <a:blip r:embed="rId2"/>
                <a:stretch>
                  <a:fillRect l="-795" t="-1418" r="-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D990F98-EC1D-4EFE-B4E1-C9A7E0412CED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 features.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67152B-0EF3-4F8B-83FF-ED350DB9A7BB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16B2015-A179-4FD4-9656-E4306C0982CB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AEC25E8-BA7D-43D5-A762-7786788022BD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290B5C-1F35-4219-A08C-190FAF8D37B9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C76A5C-3349-4497-9802-DB7EB693002A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0D83753-3A05-46AB-978F-3236EDF01BD1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D7E1C24-36F6-4E46-9351-883CB72DC304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F3A1D95-21C6-4C65-A2A2-9628F5E49AE8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9E4D4F8-144B-467E-B3C2-6AB3B5434D9B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1A8F6A7-668A-4BBD-8E75-B6CA1C524210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5790855-9202-49C8-9318-47EF71E9E483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9CE110-2372-4877-A6EB-D0F5ED155CD2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0101F3E-FB1C-4708-AF48-CE198C9A15C6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B1AE466-5D14-4848-96C3-F2A3A70BE80F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7A2D9BF-F833-493A-9BE3-C8BA7B417E42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166494-6293-4D33-8134-CDA3BF11D0F0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8227D11-D85A-464A-9F63-1E681011C46F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4D681E-E8A3-4149-8C25-56D5D74A4BF9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AD5F131-A394-4C16-8F40-BF55374DF96D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CF898BC-F7B9-4934-89F5-1C7FCD2E8058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213659F-3799-415C-9EBB-BD2F72EB7F31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3D1BA01-FA69-4F8F-BEEA-F32F692EE8F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1045EB4-E60E-441A-BF9D-D53E2FFD5421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75F4547-AA05-4AB2-B9E4-2340B1C27F1F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9A2C9CD-C8BD-4F7C-A3E6-4F60C338B0FA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DB832DF-B50B-425B-9F57-3C6EDCDDB303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C56A7C2F-31A9-435F-A710-D94CBEA5C272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28EE28A-1986-4C3B-B0AA-BE15EB5E4200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9D7C06B-06F2-499A-A6CE-C1B9B2194562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2EA25F-0383-470F-95AF-07ED22AB9169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CEE247B-7788-4239-826A-1A7A0AE706B4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E236EED-47FA-4320-B127-0F24085905A6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B7382AC1-FDF3-4802-9ADB-60D436362B22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CB660C3B-78C0-48C9-B06A-51857C81F6DA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A7FFD5E-0794-4509-A345-908CE1D3D131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B9D2490-1B7B-4668-8103-8E626DC328E3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9347125-61D5-452F-A8BA-77E964932FCE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69F2270-8BD7-4608-96E6-5E4C7E03F5CE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46FB9E79-F79D-4D52-95A6-24238D001C66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A836F40-9F16-45EF-AADF-416951018AEF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75F03DEB-2355-4F14-B753-30EEB8F0E2E0}"/>
              </a:ext>
            </a:extLst>
          </p:cNvPr>
          <p:cNvCxnSpPr>
            <a:stCxn id="15" idx="1"/>
            <a:endCxn id="16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BC3433F-53F2-4879-ABE7-7027F1CC06BF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7F4D11D7-F34D-4CD8-A2CE-B767AD6F9E0D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1C60D18-162B-43A9-8C77-D4749B4BF686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8EB91AC2-9F06-4A57-8253-75CEC834DF9B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196DBD0-B36D-4FC9-8B6F-F8B7B6C64D7F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D9957D6-3A01-4F3D-B4A8-DB1562485950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AF82E1-761B-4038-BC35-61DEBF7A28B4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41AAD1B3-FC93-4ABA-AD4C-B5627F095E56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eschweifte Klammer rechts 59">
            <a:extLst>
              <a:ext uri="{FF2B5EF4-FFF2-40B4-BE49-F238E27FC236}">
                <a16:creationId xmlns:a16="http://schemas.microsoft.com/office/drawing/2014/main" id="{F6E2AFF8-81BA-49EE-AD79-94332B8CBEEA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D410E54-B48D-49F1-95E7-988DE14B97D8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2F1F988-59E2-4AF8-B489-7BBBF4441525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A71BA93-9CAD-4912-A69A-C23F731300A2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latent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9" name="Grafik 68" descr="Bleistift">
            <a:extLst>
              <a:ext uri="{FF2B5EF4-FFF2-40B4-BE49-F238E27FC236}">
                <a16:creationId xmlns:a16="http://schemas.microsoft.com/office/drawing/2014/main" id="{4FD8BD58-109B-46B7-9894-5D75C2559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2C33846F-2C5F-4ADA-AC75-4F72E0193E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linerarities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covaraince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5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63FCAB-15B5-4CAF-9EC6-A1DC61FE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53" y="7617475"/>
            <a:ext cx="9056237" cy="5026211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8470ABDD-B0A8-4A02-BC88-F01A03A79A6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-775266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‘AAPL’)</a:t>
            </a: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032FA2-5A25-45E8-A809-3849F4EEB931}"/>
              </a:ext>
            </a:extLst>
          </p:cNvPr>
          <p:cNvSpPr txBox="1"/>
          <p:nvPr/>
        </p:nvSpPr>
        <p:spPr>
          <a:xfrm>
            <a:off x="598701" y="6496039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CD5B15C-7817-4343-96EF-EDD74609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5977EB-8C8E-49B2-ADF9-D613DEF1298D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" name="Untertitel 4">
            <a:extLst>
              <a:ext uri="{FF2B5EF4-FFF2-40B4-BE49-F238E27FC236}">
                <a16:creationId xmlns:a16="http://schemas.microsoft.com/office/drawing/2014/main" id="{14B5CD51-FF66-48BC-B200-3F8BBA30209C}"/>
              </a:ext>
            </a:extLst>
          </p:cNvPr>
          <p:cNvSpPr txBox="1">
            <a:spLocks/>
          </p:cNvSpPr>
          <p:nvPr/>
        </p:nvSpPr>
        <p:spPr>
          <a:xfrm>
            <a:off x="504496" y="1148419"/>
            <a:ext cx="11189065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linerarities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C476103-572B-465B-9B51-C581566952FD}"/>
              </a:ext>
            </a:extLst>
          </p:cNvPr>
          <p:cNvCxnSpPr/>
          <p:nvPr/>
        </p:nvCxnSpPr>
        <p:spPr>
          <a:xfrm flipV="1">
            <a:off x="3387367" y="7862873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583D2F-9F9A-41CC-88AF-F4F7CD463DA4}"/>
              </a:ext>
            </a:extLst>
          </p:cNvPr>
          <p:cNvCxnSpPr>
            <a:cxnSpLocks/>
          </p:cNvCxnSpPr>
          <p:nvPr/>
        </p:nvCxnSpPr>
        <p:spPr>
          <a:xfrm rot="5400000" flipV="1">
            <a:off x="3365649" y="11290754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FBD93DE-BE45-4197-940F-C36700F2E297}"/>
              </a:ext>
            </a:extLst>
          </p:cNvPr>
          <p:cNvCxnSpPr>
            <a:cxnSpLocks/>
          </p:cNvCxnSpPr>
          <p:nvPr/>
        </p:nvCxnSpPr>
        <p:spPr>
          <a:xfrm flipV="1">
            <a:off x="3408766" y="9708118"/>
            <a:ext cx="1076149" cy="1490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EA72637-5E13-42A1-B824-5C7FE73ABCA3}"/>
              </a:ext>
            </a:extLst>
          </p:cNvPr>
          <p:cNvCxnSpPr>
            <a:cxnSpLocks/>
          </p:cNvCxnSpPr>
          <p:nvPr/>
        </p:nvCxnSpPr>
        <p:spPr>
          <a:xfrm>
            <a:off x="2201531" y="8607461"/>
            <a:ext cx="654143" cy="366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AEFDA0F-E123-4F31-B617-6F5194D71403}"/>
              </a:ext>
            </a:extLst>
          </p:cNvPr>
          <p:cNvCxnSpPr>
            <a:cxnSpLocks/>
          </p:cNvCxnSpPr>
          <p:nvPr/>
        </p:nvCxnSpPr>
        <p:spPr>
          <a:xfrm flipV="1">
            <a:off x="2208177" y="11617947"/>
            <a:ext cx="327071" cy="6013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54671E2-E709-4522-9807-2ABBAA4A6924}"/>
              </a:ext>
            </a:extLst>
          </p:cNvPr>
          <p:cNvCxnSpPr>
            <a:cxnSpLocks/>
          </p:cNvCxnSpPr>
          <p:nvPr/>
        </p:nvCxnSpPr>
        <p:spPr>
          <a:xfrm>
            <a:off x="2201531" y="9985727"/>
            <a:ext cx="654143" cy="4515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25BC195-9FE3-4727-913B-1A5612418C57}"/>
              </a:ext>
            </a:extLst>
          </p:cNvPr>
          <p:cNvCxnSpPr>
            <a:cxnSpLocks/>
          </p:cNvCxnSpPr>
          <p:nvPr/>
        </p:nvCxnSpPr>
        <p:spPr>
          <a:xfrm>
            <a:off x="22015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46B2C79-EB81-4F78-B880-F77FD59ACFDD}"/>
              </a:ext>
            </a:extLst>
          </p:cNvPr>
          <p:cNvCxnSpPr>
            <a:cxnSpLocks/>
          </p:cNvCxnSpPr>
          <p:nvPr/>
        </p:nvCxnSpPr>
        <p:spPr>
          <a:xfrm>
            <a:off x="3386809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50960C-B3F5-4960-AE0F-503F7C34495F}"/>
              </a:ext>
            </a:extLst>
          </p:cNvPr>
          <p:cNvCxnSpPr>
            <a:cxnSpLocks/>
          </p:cNvCxnSpPr>
          <p:nvPr/>
        </p:nvCxnSpPr>
        <p:spPr>
          <a:xfrm flipV="1">
            <a:off x="6322296" y="8335896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B64844E-B5B8-4EDE-9ED1-B8384400A880}"/>
              </a:ext>
            </a:extLst>
          </p:cNvPr>
          <p:cNvCxnSpPr>
            <a:cxnSpLocks/>
          </p:cNvCxnSpPr>
          <p:nvPr/>
        </p:nvCxnSpPr>
        <p:spPr>
          <a:xfrm>
            <a:off x="6978384" y="8335896"/>
            <a:ext cx="546847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BB5A21A-934E-4CC3-ABBC-87D3FE4FEC7A}"/>
              </a:ext>
            </a:extLst>
          </p:cNvPr>
          <p:cNvCxnSpPr>
            <a:cxnSpLocks/>
          </p:cNvCxnSpPr>
          <p:nvPr/>
        </p:nvCxnSpPr>
        <p:spPr>
          <a:xfrm flipV="1">
            <a:off x="6322296" y="11407644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1560335-0A44-4E5A-9427-8DDB8E133668}"/>
              </a:ext>
            </a:extLst>
          </p:cNvPr>
          <p:cNvCxnSpPr>
            <a:cxnSpLocks/>
          </p:cNvCxnSpPr>
          <p:nvPr/>
        </p:nvCxnSpPr>
        <p:spPr>
          <a:xfrm>
            <a:off x="6906138" y="11462401"/>
            <a:ext cx="421869" cy="3658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1695A3F-52B8-4F56-BA51-46521DE0DF27}"/>
              </a:ext>
            </a:extLst>
          </p:cNvPr>
          <p:cNvCxnSpPr>
            <a:cxnSpLocks/>
          </p:cNvCxnSpPr>
          <p:nvPr/>
        </p:nvCxnSpPr>
        <p:spPr>
          <a:xfrm flipV="1">
            <a:off x="6322296" y="10133029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426BCA1-330A-4C0B-B549-006DDCB3438B}"/>
              </a:ext>
            </a:extLst>
          </p:cNvPr>
          <p:cNvCxnSpPr>
            <a:cxnSpLocks/>
          </p:cNvCxnSpPr>
          <p:nvPr/>
        </p:nvCxnSpPr>
        <p:spPr>
          <a:xfrm flipV="1">
            <a:off x="6978384" y="10019602"/>
            <a:ext cx="645459" cy="11097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2AE8CA-7C7F-41CA-B846-1E1325E40B84}"/>
              </a:ext>
            </a:extLst>
          </p:cNvPr>
          <p:cNvCxnSpPr>
            <a:cxnSpLocks/>
          </p:cNvCxnSpPr>
          <p:nvPr/>
        </p:nvCxnSpPr>
        <p:spPr>
          <a:xfrm>
            <a:off x="75252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fik 63">
            <a:extLst>
              <a:ext uri="{FF2B5EF4-FFF2-40B4-BE49-F238E27FC236}">
                <a16:creationId xmlns:a16="http://schemas.microsoft.com/office/drawing/2014/main" id="{2737E410-E2D3-43A7-8801-D3596D5E9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7" r="50656"/>
          <a:stretch/>
        </p:blipFill>
        <p:spPr>
          <a:xfrm>
            <a:off x="567381" y="1571885"/>
            <a:ext cx="5225401" cy="4907189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01873846-700C-40C9-8259-75A6E4F9E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3" t="2317"/>
          <a:stretch/>
        </p:blipFill>
        <p:spPr>
          <a:xfrm>
            <a:off x="6507229" y="1571885"/>
            <a:ext cx="5304099" cy="490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3EE1BA-F8EF-49BB-B6FF-C8BEFF93002D}"/>
              </a:ext>
            </a:extLst>
          </p:cNvPr>
          <p:cNvSpPr txBox="1"/>
          <p:nvPr/>
        </p:nvSpPr>
        <p:spPr>
          <a:xfrm>
            <a:off x="431730" y="5990594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E80BDD-2B85-4E94-9289-3C8E64B4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12945B3-79D8-4214-8ED7-55A415A0C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  <p:sp>
        <p:nvSpPr>
          <p:cNvPr id="8" name="Untertitel 7">
            <a:extLst>
              <a:ext uri="{FF2B5EF4-FFF2-40B4-BE49-F238E27FC236}">
                <a16:creationId xmlns:a16="http://schemas.microsoft.com/office/drawing/2014/main" id="{BDF6BA3E-4FB5-42A9-9947-7724689B8F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In-Sample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0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0D5D6C6-948A-4821-A60D-DB0547D53ADE}"/>
              </a:ext>
            </a:extLst>
          </p:cNvPr>
          <p:cNvSpPr txBox="1"/>
          <p:nvPr/>
        </p:nvSpPr>
        <p:spPr>
          <a:xfrm>
            <a:off x="443205" y="5900321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FABF86-0133-41A0-A3C1-06CFDF10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48D1F7-3B13-4349-A214-CB07339B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624955E-EB63-4C74-B6B8-43095E50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5777B5-74CA-42D8-BC20-6F4969D403D1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70120DB2-789F-41E3-B47C-D547ECE320F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EEB6B8E-9040-490C-B97D-5826FE2EC5A0}"/>
              </a:ext>
            </a:extLst>
          </p:cNvPr>
          <p:cNvSpPr txBox="1"/>
          <p:nvPr/>
        </p:nvSpPr>
        <p:spPr>
          <a:xfrm>
            <a:off x="390426" y="594953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BCF1B8-A1D8-46C8-9623-F887DEB7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E80E159-122D-44FF-AD5B-F34B06EA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  <p:sp>
        <p:nvSpPr>
          <p:cNvPr id="11" name="Untertitel 10">
            <a:extLst>
              <a:ext uri="{FF2B5EF4-FFF2-40B4-BE49-F238E27FC236}">
                <a16:creationId xmlns:a16="http://schemas.microsoft.com/office/drawing/2014/main" id="{5FF0A034-BAFE-4540-96C4-D546306BE3D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0EE19EC-8654-4937-AFE5-8CB04D08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B8803E8-008D-4A7B-9A92-5C7F09C23474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8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3A55234-E2A1-41D4-86F9-30CFCA529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7"/>
          <a:stretch/>
        </p:blipFill>
        <p:spPr>
          <a:xfrm>
            <a:off x="0" y="482044"/>
            <a:ext cx="14233382" cy="6254355"/>
          </a:xfrm>
          <a:prstGeom prst="rect">
            <a:avLst/>
          </a:prstGeom>
        </p:spPr>
      </p:pic>
      <p:sp>
        <p:nvSpPr>
          <p:cNvPr id="4" name="Untertitel 3">
            <a:extLst>
              <a:ext uri="{FF2B5EF4-FFF2-40B4-BE49-F238E27FC236}">
                <a16:creationId xmlns:a16="http://schemas.microsoft.com/office/drawing/2014/main" id="{0639A8DD-2E57-4720-A2F5-571F8A7F6C1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stocks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DBD96DF-3E1A-4DB2-8930-17CF116B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FF81B7D-250B-4B21-907C-14EA367AF87D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3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Focus, </a:t>
            </a:r>
            <a:r>
              <a:rPr lang="de-DE" dirty="0" err="1"/>
              <a:t>forecast</a:t>
            </a:r>
            <a:r>
              <a:rPr lang="de-DE" dirty="0"/>
              <a:t> and clean. 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2484"/>
              </p:ext>
            </p:extLst>
          </p:nvPr>
        </p:nvGraphicFramePr>
        <p:xfrm>
          <a:off x="6962899" y="211238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99" y="3142775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4068726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5042631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48810"/>
              </p:ext>
            </p:extLst>
          </p:nvPr>
        </p:nvGraphicFramePr>
        <p:xfrm>
          <a:off x="6962899" y="306953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2160954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881671"/>
              </p:ext>
            </p:extLst>
          </p:nvPr>
        </p:nvGraphicFramePr>
        <p:xfrm>
          <a:off x="6962899" y="4995288"/>
          <a:ext cx="4491352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out-of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 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10840"/>
              </p:ext>
            </p:extLst>
          </p:nvPr>
        </p:nvGraphicFramePr>
        <p:xfrm>
          <a:off x="6962899" y="4029681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5" y="1666391"/>
            <a:ext cx="10750967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48225" indent="-4848225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447675" indent="-26670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</a:t>
            </a:r>
            <a:r>
              <a:rPr lang="de-DE" sz="1600" dirty="0" err="1">
                <a:latin typeface="Corbel" panose="020B0503020204020204" pitchFamily="34" charset="0"/>
              </a:rPr>
              <a:t>electing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stocks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with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lowest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reconstruction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b="1" dirty="0" err="1">
                <a:latin typeface="Corbel" panose="020B0503020204020204" pitchFamily="34" charset="0"/>
              </a:rPr>
              <a:t>improves</a:t>
            </a:r>
            <a:r>
              <a:rPr lang="de-DE" sz="1600" b="1" dirty="0">
                <a:latin typeface="Corbel" panose="020B0503020204020204" pitchFamily="34" charset="0"/>
              </a:rPr>
              <a:t> </a:t>
            </a:r>
            <a:r>
              <a:rPr lang="de-DE" sz="1600" b="1" dirty="0" err="1">
                <a:latin typeface="Corbel" panose="020B0503020204020204" pitchFamily="34" charset="0"/>
              </a:rPr>
              <a:t>caculation</a:t>
            </a:r>
            <a:r>
              <a:rPr lang="de-DE" sz="1600" dirty="0">
                <a:latin typeface="Corbel" panose="020B0503020204020204" pitchFamily="34" charset="0"/>
              </a:rPr>
              <a:t> time and </a:t>
            </a:r>
            <a:r>
              <a:rPr lang="de-DE" sz="1600" b="1" dirty="0" err="1">
                <a:latin typeface="Corbel" panose="020B0503020204020204" pitchFamily="34" charset="0"/>
              </a:rPr>
              <a:t>shows</a:t>
            </a:r>
            <a:r>
              <a:rPr lang="de-DE" sz="1600" b="1" dirty="0">
                <a:latin typeface="Corbel" panose="020B0503020204020204" pitchFamily="34" charset="0"/>
              </a:rPr>
              <a:t> </a:t>
            </a:r>
            <a:r>
              <a:rPr lang="de-DE" sz="1600" b="1" dirty="0" err="1">
                <a:latin typeface="Corbel" panose="020B0503020204020204" pitchFamily="34" charset="0"/>
              </a:rPr>
              <a:t>better</a:t>
            </a:r>
            <a:r>
              <a:rPr lang="de-DE" sz="1600" b="1" dirty="0">
                <a:latin typeface="Corbel" panose="020B0503020204020204" pitchFamily="34" charset="0"/>
              </a:rPr>
              <a:t> out-</a:t>
            </a:r>
            <a:r>
              <a:rPr lang="de-DE" sz="1600" b="1" dirty="0" err="1">
                <a:latin typeface="Corbel" panose="020B0503020204020204" pitchFamily="34" charset="0"/>
              </a:rPr>
              <a:t>of</a:t>
            </a:r>
            <a:r>
              <a:rPr lang="de-DE" sz="1600" b="1" dirty="0">
                <a:latin typeface="Corbel" panose="020B0503020204020204" pitchFamily="34" charset="0"/>
              </a:rPr>
              <a:t> sample </a:t>
            </a:r>
            <a:r>
              <a:rPr lang="de-DE" sz="1600" b="1" dirty="0" err="1">
                <a:latin typeface="Corbel" panose="020B0503020204020204" pitchFamily="34" charset="0"/>
              </a:rPr>
              <a:t>results</a:t>
            </a:r>
            <a:r>
              <a:rPr lang="de-DE" sz="1600" dirty="0">
                <a:latin typeface="Corbel" panose="020B0503020204020204" pitchFamily="34" charset="0"/>
              </a:rPr>
              <a:t>.</a:t>
            </a: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 err="1">
                <a:latin typeface="Corbel" panose="020B0503020204020204" pitchFamily="34" charset="0"/>
              </a:rPr>
              <a:t>Extending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dataset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with</a:t>
            </a:r>
            <a:r>
              <a:rPr lang="de-DE" sz="1600" dirty="0">
                <a:latin typeface="Corbel" panose="020B0503020204020204" pitchFamily="34" charset="0"/>
              </a:rPr>
              <a:t> a 10-day </a:t>
            </a:r>
            <a:r>
              <a:rPr lang="de-DE" sz="1600" dirty="0" err="1">
                <a:latin typeface="Corbel" panose="020B0503020204020204" pitchFamily="34" charset="0"/>
              </a:rPr>
              <a:t>forecast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leads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to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overall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b="1" dirty="0" err="1">
                <a:latin typeface="Corbel" panose="020B0503020204020204" pitchFamily="34" charset="0"/>
              </a:rPr>
              <a:t>higher</a:t>
            </a:r>
            <a:r>
              <a:rPr lang="de-DE" sz="1600" b="1" dirty="0">
                <a:latin typeface="Corbel" panose="020B0503020204020204" pitchFamily="34" charset="0"/>
              </a:rPr>
              <a:t> </a:t>
            </a:r>
            <a:r>
              <a:rPr lang="de-DE" sz="1600" b="1" dirty="0" err="1">
                <a:latin typeface="Corbel" panose="020B0503020204020204" pitchFamily="34" charset="0"/>
              </a:rPr>
              <a:t>portfolio</a:t>
            </a:r>
            <a:r>
              <a:rPr lang="de-DE" sz="1600" b="1" dirty="0">
                <a:latin typeface="Corbel" panose="020B0503020204020204" pitchFamily="34" charset="0"/>
              </a:rPr>
              <a:t> </a:t>
            </a:r>
            <a:r>
              <a:rPr lang="de-DE" sz="1600" b="1" dirty="0" err="1">
                <a:latin typeface="Corbel" panose="020B0503020204020204" pitchFamily="34" charset="0"/>
              </a:rPr>
              <a:t>results</a:t>
            </a:r>
            <a:r>
              <a:rPr lang="de-DE" sz="1600" dirty="0">
                <a:latin typeface="Corbel" panose="020B0503020204020204" pitchFamily="34" charset="0"/>
              </a:rPr>
              <a:t>.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 err="1">
                <a:latin typeface="Corbel" panose="020B0503020204020204" pitchFamily="34" charset="0"/>
              </a:rPr>
              <a:t>Calculating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covariance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latent </a:t>
            </a:r>
            <a:r>
              <a:rPr lang="de-DE" sz="1600" dirty="0" err="1">
                <a:latin typeface="Corbel" panose="020B0503020204020204" pitchFamily="34" charset="0"/>
              </a:rPr>
              <a:t>features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b="1" dirty="0" err="1">
                <a:latin typeface="Corbel" panose="020B0503020204020204" pitchFamily="34" charset="0"/>
              </a:rPr>
              <a:t>reduces</a:t>
            </a:r>
            <a:r>
              <a:rPr lang="de-DE" sz="1600" b="1" dirty="0">
                <a:latin typeface="Corbel" panose="020B0503020204020204" pitchFamily="34" charset="0"/>
              </a:rPr>
              <a:t> annual </a:t>
            </a:r>
            <a:r>
              <a:rPr lang="de-DE" sz="1600" b="1" dirty="0" err="1">
                <a:latin typeface="Corbel" panose="020B0503020204020204" pitchFamily="34" charset="0"/>
              </a:rPr>
              <a:t>portfolio</a:t>
            </a:r>
            <a:r>
              <a:rPr lang="de-DE" sz="1600" b="1" dirty="0">
                <a:latin typeface="Corbel" panose="020B0503020204020204" pitchFamily="34" charset="0"/>
              </a:rPr>
              <a:t> </a:t>
            </a:r>
            <a:r>
              <a:rPr lang="de-DE" sz="1600" b="1" dirty="0" err="1">
                <a:latin typeface="Corbel" panose="020B0503020204020204" pitchFamily="34" charset="0"/>
              </a:rPr>
              <a:t>volatility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by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similar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or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b="1" dirty="0" err="1">
                <a:latin typeface="Corbel" panose="020B0503020204020204" pitchFamily="34" charset="0"/>
              </a:rPr>
              <a:t>excessive</a:t>
            </a:r>
            <a:r>
              <a:rPr lang="de-DE" sz="1600" b="1" dirty="0">
                <a:latin typeface="Corbel" panose="020B0503020204020204" pitchFamily="34" charset="0"/>
              </a:rPr>
              <a:t> stock </a:t>
            </a:r>
            <a:r>
              <a:rPr lang="de-DE" sz="1600" b="1" dirty="0" err="1">
                <a:latin typeface="Corbel" panose="020B0503020204020204" pitchFamily="34" charset="0"/>
              </a:rPr>
              <a:t>returns</a:t>
            </a:r>
            <a:r>
              <a:rPr lang="de-DE" sz="1600" dirty="0">
                <a:latin typeface="Corbel" panose="020B0503020204020204" pitchFamily="34" charset="0"/>
              </a:rPr>
              <a:t>. </a:t>
            </a: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proposed model shows </a:t>
            </a:r>
            <a:r>
              <a:rPr lang="en-US" b="1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superior results on the in-sample dataset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. The </a:t>
            </a:r>
            <a:r>
              <a:rPr lang="en-US" dirty="0" err="1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out-of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sample results may not be indicative.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heatmap analysis shows that some stocks are nearly always chosen during the portfolio optimization. </a:t>
            </a: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31287" y="210507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44180" y="3090095"/>
            <a:ext cx="347701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28114" y="409844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52418" y="5054131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11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1E28A-698C-45EB-AF96-554B8153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6E478-1F05-489F-9E01-DCD6BC3C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  <a:hlinkClick r:id="rId2"/>
              </a:rPr>
              <a:t>https://doi.org/10.1109/5.58337</a:t>
            </a:r>
            <a:b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lang="en-US" sz="1400" u="sng" dirty="0"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http://axon.cs.byu.edu/~martinez/classes/678/Papers/Werbos_BPTT.pdf </a:t>
            </a:r>
            <a:endParaRPr lang="en-US" sz="1400" u="sng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hlinkClick r:id="rId4"/>
              </a:rPr>
              <a:t>https://towardsdatascience.com/getting-rich-quick-with-machine-learning-and-stock-market-predictions-696802da94fe</a:t>
            </a:r>
            <a:endParaRPr lang="en-US" sz="1400" dirty="0">
              <a:latin typeface="Corbel" panose="020B05030202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Olivier </a:t>
            </a:r>
            <a:r>
              <a:rPr lang="en-US" sz="1400" dirty="0" err="1">
                <a:latin typeface="Corbel" panose="020B0503020204020204" pitchFamily="34" charset="0"/>
              </a:rPr>
              <a:t>Ledoit</a:t>
            </a:r>
            <a:r>
              <a:rPr lang="en-US" sz="1400" dirty="0">
                <a:latin typeface="Corbel" panose="020B0503020204020204" pitchFamily="34" charset="0"/>
              </a:rPr>
              <a:t> &amp; Michael Wolf, 2003. "</a:t>
            </a:r>
            <a:r>
              <a:rPr lang="en-US" sz="1400" b="1" dirty="0">
                <a:latin typeface="Corbel" panose="020B0503020204020204" pitchFamily="34" charset="0"/>
                <a:hlinkClick r:id="rId5"/>
              </a:rPr>
              <a:t>Honey, I shrunk the sample covariance matrix</a:t>
            </a:r>
            <a:r>
              <a:rPr lang="en-US" sz="1400" dirty="0">
                <a:latin typeface="Corbel" panose="020B0503020204020204" pitchFamily="34" charset="0"/>
              </a:rPr>
              <a:t>," </a:t>
            </a:r>
            <a:r>
              <a:rPr lang="en-US" sz="1400" dirty="0">
                <a:latin typeface="Corbel" panose="020B0503020204020204" pitchFamily="34" charset="0"/>
                <a:hlinkClick r:id="rId6"/>
              </a:rPr>
              <a:t>Economics Working Papers</a:t>
            </a:r>
            <a:r>
              <a:rPr lang="en-US" sz="1400" dirty="0">
                <a:latin typeface="Corbel" panose="020B0503020204020204" pitchFamily="34" charset="0"/>
              </a:rPr>
              <a:t> 691, Department of Economics and Business, </a:t>
            </a:r>
            <a:r>
              <a:rPr lang="en-US" sz="1400" dirty="0" err="1">
                <a:latin typeface="Corbel" panose="020B0503020204020204" pitchFamily="34" charset="0"/>
              </a:rPr>
              <a:t>Universitat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Pompeu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Fabra</a:t>
            </a:r>
            <a:r>
              <a:rPr lang="en-US" sz="1400" dirty="0">
                <a:latin typeface="Corbel" panose="020B0503020204020204" pitchFamily="34" charset="0"/>
              </a:rPr>
              <a:t>. </a:t>
            </a:r>
            <a:br>
              <a:rPr lang="en-US" sz="1400" dirty="0">
                <a:latin typeface="Corbel" panose="020B0503020204020204" pitchFamily="34" charset="0"/>
              </a:rPr>
            </a:br>
            <a:br>
              <a:rPr lang="en-US" sz="1400" dirty="0">
                <a:latin typeface="Corbel" panose="020B0503020204020204" pitchFamily="34" charset="0"/>
              </a:rPr>
            </a:br>
            <a:endParaRPr lang="en-US" sz="1400" dirty="0">
              <a:latin typeface="Corbel" panose="020B050302020402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846A2270-3801-4828-BBFA-8DDBD337EAC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25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130014"/>
            <a:ext cx="10227579" cy="4260028"/>
          </a:xfrm>
        </p:spPr>
        <p:txBody>
          <a:bodyPr/>
          <a:lstStyle/>
          <a:p>
            <a:r>
              <a:rPr lang="de-DE" dirty="0"/>
              <a:t>Yes, </a:t>
            </a:r>
            <a:r>
              <a:rPr lang="de-DE" dirty="0" err="1"/>
              <a:t>my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. </a:t>
            </a:r>
            <a:r>
              <a:rPr lang="de-DE" dirty="0">
                <a:hlinkClick r:id="rId2"/>
              </a:rPr>
              <a:t>https://github.com/QUER01/FinanceModule</a:t>
            </a:r>
            <a:r>
              <a:rPr lang="de-DE" dirty="0"/>
              <a:t>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B54EBC4-A9E3-4BA1-B328-44379E90713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8274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-1541409"/>
            <a:ext cx="11189065" cy="625423"/>
          </a:xfrm>
        </p:spPr>
        <p:txBody>
          <a:bodyPr anchor="t">
            <a:normAutofit/>
          </a:bodyPr>
          <a:lstStyle/>
          <a:p>
            <a:r>
              <a:rPr lang="de-DE" sz="3600" dirty="0"/>
              <a:t>Data, </a:t>
            </a:r>
            <a:r>
              <a:rPr lang="de-DE" sz="3600" dirty="0" err="1"/>
              <a:t>Methodology</a:t>
            </a:r>
            <a:r>
              <a:rPr lang="de-DE" sz="3600" dirty="0"/>
              <a:t> &amp; </a:t>
            </a:r>
            <a:r>
              <a:rPr lang="de-DE" sz="3600" dirty="0" err="1"/>
              <a:t>Results</a:t>
            </a:r>
            <a:endParaRPr lang="en-US" sz="3700" dirty="0"/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C01D08E-03C2-44C7-A384-137D2BC8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8" y="228055"/>
            <a:ext cx="11068840" cy="6143206"/>
          </a:xfrm>
          <a:prstGeom prst="rect">
            <a:avLst/>
          </a:prstGeom>
          <a:noFill/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CFFD94C6-255B-4593-8BB8-CAF9649F80DB}"/>
              </a:ext>
            </a:extLst>
          </p:cNvPr>
          <p:cNvSpPr txBox="1">
            <a:spLocks/>
          </p:cNvSpPr>
          <p:nvPr/>
        </p:nvSpPr>
        <p:spPr>
          <a:xfrm>
            <a:off x="1062681" y="-801147"/>
            <a:ext cx="1063088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‘GOOGL’)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FAC9190-0347-4EB9-B57C-05C3963551A3}"/>
              </a:ext>
            </a:extLst>
          </p:cNvPr>
          <p:cNvSpPr/>
          <p:nvPr/>
        </p:nvSpPr>
        <p:spPr>
          <a:xfrm>
            <a:off x="632418" y="-80114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7B7E918-0E2F-46F6-B2B2-B162AA7CEE58}"/>
              </a:ext>
            </a:extLst>
          </p:cNvPr>
          <p:cNvSpPr txBox="1"/>
          <p:nvPr/>
        </p:nvSpPr>
        <p:spPr>
          <a:xfrm>
            <a:off x="610763" y="6226536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18: Results (2) of latent features of autoencoder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485756C-096C-4A4E-82BB-B645EEF8DB69}"/>
              </a:ext>
            </a:extLst>
          </p:cNvPr>
          <p:cNvCxnSpPr>
            <a:cxnSpLocks/>
          </p:cNvCxnSpPr>
          <p:nvPr/>
        </p:nvCxnSpPr>
        <p:spPr>
          <a:xfrm flipV="1">
            <a:off x="3201670" y="893007"/>
            <a:ext cx="981392" cy="5778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8A42FF-4E03-499A-A454-2730470AB750}"/>
              </a:ext>
            </a:extLst>
          </p:cNvPr>
          <p:cNvCxnSpPr>
            <a:cxnSpLocks/>
          </p:cNvCxnSpPr>
          <p:nvPr/>
        </p:nvCxnSpPr>
        <p:spPr>
          <a:xfrm>
            <a:off x="3201672" y="4715438"/>
            <a:ext cx="1009144" cy="4604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A9BD2D3-1C83-4B7C-A249-4D1FDEE6933E}"/>
              </a:ext>
            </a:extLst>
          </p:cNvPr>
          <p:cNvCxnSpPr>
            <a:cxnSpLocks/>
          </p:cNvCxnSpPr>
          <p:nvPr/>
        </p:nvCxnSpPr>
        <p:spPr>
          <a:xfrm>
            <a:off x="3201670" y="2850642"/>
            <a:ext cx="121793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E503-0583-4CF7-A662-2B41E03E8224}"/>
              </a:ext>
            </a:extLst>
          </p:cNvPr>
          <p:cNvCxnSpPr>
            <a:cxnSpLocks/>
          </p:cNvCxnSpPr>
          <p:nvPr/>
        </p:nvCxnSpPr>
        <p:spPr>
          <a:xfrm flipV="1">
            <a:off x="1271247" y="1063898"/>
            <a:ext cx="857928" cy="4970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44155C0-5C3E-4D8F-9265-808571AA5957}"/>
              </a:ext>
            </a:extLst>
          </p:cNvPr>
          <p:cNvCxnSpPr>
            <a:cxnSpLocks/>
          </p:cNvCxnSpPr>
          <p:nvPr/>
        </p:nvCxnSpPr>
        <p:spPr>
          <a:xfrm flipV="1">
            <a:off x="1277893" y="5420275"/>
            <a:ext cx="1026076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9C8D41-4232-488F-BED4-B7299A28A7BE}"/>
              </a:ext>
            </a:extLst>
          </p:cNvPr>
          <p:cNvCxnSpPr>
            <a:cxnSpLocks/>
          </p:cNvCxnSpPr>
          <p:nvPr/>
        </p:nvCxnSpPr>
        <p:spPr>
          <a:xfrm flipV="1">
            <a:off x="1277893" y="3429000"/>
            <a:ext cx="851282" cy="14219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031E99A-D28E-435E-AA8A-33764E665089}"/>
              </a:ext>
            </a:extLst>
          </p:cNvPr>
          <p:cNvCxnSpPr>
            <a:cxnSpLocks/>
          </p:cNvCxnSpPr>
          <p:nvPr/>
        </p:nvCxnSpPr>
        <p:spPr>
          <a:xfrm>
            <a:off x="1271248" y="301326"/>
            <a:ext cx="0" cy="535318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DFCBD7E-8A7F-493D-A886-F6FC77A43F10}"/>
              </a:ext>
            </a:extLst>
          </p:cNvPr>
          <p:cNvCxnSpPr>
            <a:cxnSpLocks/>
          </p:cNvCxnSpPr>
          <p:nvPr/>
        </p:nvCxnSpPr>
        <p:spPr>
          <a:xfrm>
            <a:off x="2456525" y="1063898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6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E3EEB1-9E5A-409E-83F9-8A8CC709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419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DDF3238-1C44-4215-9BB3-47A5A7773E59}"/>
              </a:ext>
            </a:extLst>
          </p:cNvPr>
          <p:cNvSpPr/>
          <p:nvPr/>
        </p:nvSpPr>
        <p:spPr>
          <a:xfrm>
            <a:off x="-32505444" y="-4038806"/>
            <a:ext cx="30824130" cy="178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8098B6C7-313D-4866-86AB-FEEBA8D3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9" y="0"/>
            <a:ext cx="10858606" cy="628407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3DE3A24-9C74-4865-969C-4FA06DCF1B53}"/>
              </a:ext>
            </a:extLst>
          </p:cNvPr>
          <p:cNvSpPr/>
          <p:nvPr/>
        </p:nvSpPr>
        <p:spPr>
          <a:xfrm>
            <a:off x="-21003885" y="8109626"/>
            <a:ext cx="4350033" cy="1655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323355-051A-488F-A982-83C50E80F468}"/>
              </a:ext>
            </a:extLst>
          </p:cNvPr>
          <p:cNvSpPr/>
          <p:nvPr/>
        </p:nvSpPr>
        <p:spPr>
          <a:xfrm>
            <a:off x="-30608299" y="8109626"/>
            <a:ext cx="7636011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BBCA50-7B70-4ED1-AE0B-D4F7F5651ECE}"/>
              </a:ext>
            </a:extLst>
          </p:cNvPr>
          <p:cNvSpPr/>
          <p:nvPr/>
        </p:nvSpPr>
        <p:spPr>
          <a:xfrm>
            <a:off x="-26606096" y="5308862"/>
            <a:ext cx="7669738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CE2CA48-10A2-4E89-85C3-5DE32AA73321}"/>
              </a:ext>
            </a:extLst>
          </p:cNvPr>
          <p:cNvSpPr/>
          <p:nvPr/>
        </p:nvSpPr>
        <p:spPr>
          <a:xfrm>
            <a:off x="-20935701" y="-40164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y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66B37677-7BAA-4B44-87A0-0CAEC8099204}"/>
              </a:ext>
            </a:extLst>
          </p:cNvPr>
          <p:cNvSpPr/>
          <p:nvPr/>
        </p:nvSpPr>
        <p:spPr>
          <a:xfrm>
            <a:off x="-20935701" y="347411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o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896F11AC-3D71-41DC-8EFC-4DFC66F21CA5}"/>
              </a:ext>
            </a:extLst>
          </p:cNvPr>
          <p:cNvSpPr/>
          <p:nvPr/>
        </p:nvSpPr>
        <p:spPr>
          <a:xfrm>
            <a:off x="-19074484" y="125168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6E830E9-1185-4509-97D0-1FFA1006C278}"/>
              </a:ext>
            </a:extLst>
          </p:cNvPr>
          <p:cNvSpPr/>
          <p:nvPr/>
        </p:nvSpPr>
        <p:spPr>
          <a:xfrm>
            <a:off x="-23120322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C7A6DF-E090-433B-85D6-DA34204BE87F}"/>
              </a:ext>
            </a:extLst>
          </p:cNvPr>
          <p:cNvSpPr/>
          <p:nvPr/>
        </p:nvSpPr>
        <p:spPr>
          <a:xfrm>
            <a:off x="-26742811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1EC37E-194A-4234-93AF-BA9E1E811107}"/>
              </a:ext>
            </a:extLst>
          </p:cNvPr>
          <p:cNvSpPr txBox="1"/>
          <p:nvPr/>
        </p:nvSpPr>
        <p:spPr>
          <a:xfrm>
            <a:off x="-26101655" y="12521396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Target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FE60EED-B57B-4304-AB9D-EF0F67C557AE}"/>
              </a:ext>
            </a:extLst>
          </p:cNvPr>
          <p:cNvSpPr txBox="1"/>
          <p:nvPr/>
        </p:nvSpPr>
        <p:spPr>
          <a:xfrm>
            <a:off x="-22444321" y="12541511"/>
            <a:ext cx="291641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Loss/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error</a:t>
            </a: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AB7EED-667A-4B86-ADBC-B57A4EF9B7AA}"/>
              </a:ext>
            </a:extLst>
          </p:cNvPr>
          <p:cNvSpPr txBox="1"/>
          <p:nvPr/>
        </p:nvSpPr>
        <p:spPr>
          <a:xfrm>
            <a:off x="-18456994" y="125415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Output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0A6E8DD8-9339-4867-8612-9386AC848031}"/>
              </a:ext>
            </a:extLst>
          </p:cNvPr>
          <p:cNvSpPr/>
          <p:nvPr/>
        </p:nvSpPr>
        <p:spPr>
          <a:xfrm>
            <a:off x="-20935701" y="1536235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/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𝑈𝑛𝑓</m:t>
                      </m:r>
                      <m:r>
                        <a:rPr lang="de-DE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𝑜𝑙𝑑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B5FABFF-3855-457B-B891-2F167794F894}"/>
              </a:ext>
            </a:extLst>
          </p:cNvPr>
          <p:cNvSpPr/>
          <p:nvPr/>
        </p:nvSpPr>
        <p:spPr>
          <a:xfrm>
            <a:off x="-20935701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84A15F19-E03F-46F4-B9C2-42D305312931}"/>
              </a:ext>
            </a:extLst>
          </p:cNvPr>
          <p:cNvSpPr/>
          <p:nvPr/>
        </p:nvSpPr>
        <p:spPr>
          <a:xfrm>
            <a:off x="-15478414" y="12527219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AA158D-23A1-4E9F-965E-CEAF0259FCBF}"/>
              </a:ext>
            </a:extLst>
          </p:cNvPr>
          <p:cNvSpPr txBox="1"/>
          <p:nvPr/>
        </p:nvSpPr>
        <p:spPr>
          <a:xfrm>
            <a:off x="-14860924" y="125336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State at time t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3A5834B-3B81-455C-B20C-A66011EA8FFE}"/>
              </a:ext>
            </a:extLst>
          </p:cNvPr>
          <p:cNvSpPr/>
          <p:nvPr/>
        </p:nvSpPr>
        <p:spPr>
          <a:xfrm>
            <a:off x="-12030975" y="12544778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2B01BEE-4D48-4569-B333-8425F3CE1939}"/>
              </a:ext>
            </a:extLst>
          </p:cNvPr>
          <p:cNvSpPr txBox="1"/>
          <p:nvPr/>
        </p:nvSpPr>
        <p:spPr>
          <a:xfrm>
            <a:off x="-11413485" y="12569458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Input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CAADE76A-E437-4C1A-AE51-AEEA8D3B64BA}"/>
              </a:ext>
            </a:extLst>
          </p:cNvPr>
          <p:cNvSpPr/>
          <p:nvPr/>
        </p:nvSpPr>
        <p:spPr>
          <a:xfrm>
            <a:off x="-20935701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A55EE2D-CC79-4CC0-B2B3-059EDE66F68D}"/>
              </a:ext>
            </a:extLst>
          </p:cNvPr>
          <p:cNvCxnSpPr>
            <a:cxnSpLocks/>
          </p:cNvCxnSpPr>
          <p:nvPr/>
        </p:nvCxnSpPr>
        <p:spPr>
          <a:xfrm>
            <a:off x="-20228267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A78E9A5-374F-4826-8F42-3ACEF86A4345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2CEDD4D-0B31-4262-8350-D93880D9BBE9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418772-F03B-4DCE-87FC-4755076CDD43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V="1">
            <a:off x="-20215701" y="6851993"/>
            <a:ext cx="0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/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/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/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/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/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DBDE033-2BFA-4C4D-A636-12CC490A8148}"/>
              </a:ext>
            </a:extLst>
          </p:cNvPr>
          <p:cNvCxnSpPr>
            <a:cxnSpLocks/>
          </p:cNvCxnSpPr>
          <p:nvPr/>
        </p:nvCxnSpPr>
        <p:spPr>
          <a:xfrm>
            <a:off x="-9766809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7197923-8563-49B6-9C13-3AC5AD8CE97F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76BE4B4-701E-4539-8950-D2076427A1DB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C37A0E-BA0F-4C73-B7C9-D6BABF7E034A}"/>
              </a:ext>
            </a:extLst>
          </p:cNvPr>
          <p:cNvCxnSpPr>
            <a:cxnSpLocks/>
          </p:cNvCxnSpPr>
          <p:nvPr/>
        </p:nvCxnSpPr>
        <p:spPr>
          <a:xfrm flipV="1">
            <a:off x="-9720933" y="6721475"/>
            <a:ext cx="0" cy="1523053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/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/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/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/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/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6302A68-719A-48BD-ADE6-D5E7CB10FB3F}"/>
              </a:ext>
            </a:extLst>
          </p:cNvPr>
          <p:cNvCxnSpPr>
            <a:cxnSpLocks/>
          </p:cNvCxnSpPr>
          <p:nvPr/>
        </p:nvCxnSpPr>
        <p:spPr>
          <a:xfrm>
            <a:off x="-7528896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81BABC-C3FB-4CFD-A742-F8CD314B02B6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8B162CF-96E7-4861-80E4-73AB2FFD5F73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189F84E-525E-4513-96B1-10A24FB10A94}"/>
              </a:ext>
            </a:extLst>
          </p:cNvPr>
          <p:cNvCxnSpPr>
            <a:cxnSpLocks/>
          </p:cNvCxnSpPr>
          <p:nvPr/>
        </p:nvCxnSpPr>
        <p:spPr>
          <a:xfrm flipH="1" flipV="1">
            <a:off x="-7549639" y="6721474"/>
            <a:ext cx="45875" cy="1469675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/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/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/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/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/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67A96E6-FF65-4684-818F-FDA50B2DFBE2}"/>
              </a:ext>
            </a:extLst>
          </p:cNvPr>
          <p:cNvCxnSpPr>
            <a:cxnSpLocks/>
          </p:cNvCxnSpPr>
          <p:nvPr/>
        </p:nvCxnSpPr>
        <p:spPr>
          <a:xfrm>
            <a:off x="-5425010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FDBBAB-066C-4910-9114-DC9F0867F09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573CD5-4E53-4E1C-A6FE-199F6F2D7A4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2E8B837-7C4E-4EE7-AB96-93376BCE9EB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-5425010" y="6721475"/>
            <a:ext cx="12566" cy="1469674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894D7754-6D44-49E3-8946-D5B20F9EB317}"/>
              </a:ext>
            </a:extLst>
          </p:cNvPr>
          <p:cNvCxnSpPr>
            <a:cxnSpLocks/>
          </p:cNvCxnSpPr>
          <p:nvPr/>
        </p:nvCxnSpPr>
        <p:spPr>
          <a:xfrm flipV="1">
            <a:off x="-9034353" y="6119427"/>
            <a:ext cx="798133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901A023-A771-47E0-A6A7-93C0D55AA0FD}"/>
              </a:ext>
            </a:extLst>
          </p:cNvPr>
          <p:cNvCxnSpPr>
            <a:cxnSpLocks/>
          </p:cNvCxnSpPr>
          <p:nvPr/>
        </p:nvCxnSpPr>
        <p:spPr>
          <a:xfrm flipV="1">
            <a:off x="-6796440" y="6119427"/>
            <a:ext cx="66410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/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C39125F-6980-4990-A8AB-41BFF8AAE611}"/>
              </a:ext>
            </a:extLst>
          </p:cNvPr>
          <p:cNvCxnSpPr>
            <a:cxnSpLocks/>
          </p:cNvCxnSpPr>
          <p:nvPr/>
        </p:nvCxnSpPr>
        <p:spPr>
          <a:xfrm flipV="1">
            <a:off x="-10983689" y="6119427"/>
            <a:ext cx="509556" cy="14538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/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</p:txBody>
          </p:sp>
        </mc:Choice>
        <mc:Fallback xmlns="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F6080E5-599B-45AD-A3F8-649C532CF0FA}"/>
              </a:ext>
            </a:extLst>
          </p:cNvPr>
          <p:cNvCxnSpPr>
            <a:cxnSpLocks/>
          </p:cNvCxnSpPr>
          <p:nvPr/>
        </p:nvCxnSpPr>
        <p:spPr>
          <a:xfrm flipV="1">
            <a:off x="-4692554" y="6119427"/>
            <a:ext cx="51878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4166A00D-054E-4DA2-A29F-C9DD527863DE}"/>
              </a:ext>
            </a:extLst>
          </p:cNvPr>
          <p:cNvSpPr txBox="1"/>
          <p:nvPr/>
        </p:nvSpPr>
        <p:spPr>
          <a:xfrm>
            <a:off x="-31740835" y="7148534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A30D5FE-33A3-439E-B05C-5F5A3772E7D6}"/>
              </a:ext>
            </a:extLst>
          </p:cNvPr>
          <p:cNvSpPr txBox="1"/>
          <p:nvPr/>
        </p:nvSpPr>
        <p:spPr>
          <a:xfrm>
            <a:off x="-18636787" y="7163373"/>
            <a:ext cx="1010260" cy="615553"/>
          </a:xfrm>
          <a:prstGeom prst="rect">
            <a:avLst/>
          </a:prstGeom>
          <a:noFill/>
          <a:ln w="69850">
            <a:noFill/>
            <a:headEnd type="triangle" w="med" len="med"/>
            <a:tailEnd type="triangle" w="med" len="med"/>
          </a:ln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8C3F89F-830D-4B36-9293-143678F2E766}"/>
              </a:ext>
            </a:extLst>
          </p:cNvPr>
          <p:cNvSpPr txBox="1"/>
          <p:nvPr/>
        </p:nvSpPr>
        <p:spPr>
          <a:xfrm>
            <a:off x="-20046684" y="4908578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BA3801AE-9A96-4B7C-BA32-4FF40F03466A}"/>
              </a:ext>
            </a:extLst>
          </p:cNvPr>
          <p:cNvSpPr txBox="1"/>
          <p:nvPr/>
        </p:nvSpPr>
        <p:spPr>
          <a:xfrm>
            <a:off x="-8567886" y="12656550"/>
            <a:ext cx="289360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U, V, W =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weights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67C765-0E47-4739-90A9-15D656799B4B}"/>
              </a:ext>
            </a:extLst>
          </p:cNvPr>
          <p:cNvSpPr txBox="1"/>
          <p:nvPr/>
        </p:nvSpPr>
        <p:spPr>
          <a:xfrm>
            <a:off x="-8960708" y="5482090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10860D3-3B87-49CD-B793-B44943CA7129}"/>
              </a:ext>
            </a:extLst>
          </p:cNvPr>
          <p:cNvSpPr txBox="1"/>
          <p:nvPr/>
        </p:nvSpPr>
        <p:spPr>
          <a:xfrm>
            <a:off x="-6748327" y="5464217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86ED08E-665B-4B8D-B281-D32E0F4CEEE8}"/>
              </a:ext>
            </a:extLst>
          </p:cNvPr>
          <p:cNvSpPr txBox="1"/>
          <p:nvPr/>
        </p:nvSpPr>
        <p:spPr>
          <a:xfrm>
            <a:off x="-4720838" y="541199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73FC4FF-C9F2-4483-9377-4FE31DB68AF6}"/>
              </a:ext>
            </a:extLst>
          </p:cNvPr>
          <p:cNvSpPr txBox="1"/>
          <p:nvPr/>
        </p:nvSpPr>
        <p:spPr>
          <a:xfrm>
            <a:off x="-11050796" y="546794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FA1514FB-2830-4E3F-8CA3-C4059CCB3A68}"/>
              </a:ext>
            </a:extLst>
          </p:cNvPr>
          <p:cNvSpPr txBox="1"/>
          <p:nvPr/>
        </p:nvSpPr>
        <p:spPr>
          <a:xfrm>
            <a:off x="-9661939" y="7270023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507999FC-98FC-4A4C-84C3-5AF210D29C99}"/>
              </a:ext>
            </a:extLst>
          </p:cNvPr>
          <p:cNvSpPr txBox="1"/>
          <p:nvPr/>
        </p:nvSpPr>
        <p:spPr>
          <a:xfrm>
            <a:off x="-7343183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4EC4CC8-2410-4BDD-AF11-DCDC5BAF1245}"/>
              </a:ext>
            </a:extLst>
          </p:cNvPr>
          <p:cNvSpPr txBox="1"/>
          <p:nvPr/>
        </p:nvSpPr>
        <p:spPr>
          <a:xfrm>
            <a:off x="-5283710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50E5DE8-7A27-491D-B25E-E01B73AA5CC4}"/>
              </a:ext>
            </a:extLst>
          </p:cNvPr>
          <p:cNvSpPr txBox="1"/>
          <p:nvPr/>
        </p:nvSpPr>
        <p:spPr>
          <a:xfrm>
            <a:off x="-10358795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69E0CE1-8231-4B5C-B24D-D308AB33C00F}"/>
              </a:ext>
            </a:extLst>
          </p:cNvPr>
          <p:cNvSpPr txBox="1"/>
          <p:nvPr/>
        </p:nvSpPr>
        <p:spPr>
          <a:xfrm>
            <a:off x="-8347053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799D6AD-A7F6-49B2-B962-B40903D7989B}"/>
              </a:ext>
            </a:extLst>
          </p:cNvPr>
          <p:cNvSpPr txBox="1"/>
          <p:nvPr/>
        </p:nvSpPr>
        <p:spPr>
          <a:xfrm>
            <a:off x="-6267752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CE5D6349-19F7-42B0-8E7A-EFD424818996}"/>
              </a:ext>
            </a:extLst>
          </p:cNvPr>
          <p:cNvSpPr/>
          <p:nvPr/>
        </p:nvSpPr>
        <p:spPr>
          <a:xfrm>
            <a:off x="-22854820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30C9BAB5-28E1-460D-B023-B981F8C44465}"/>
              </a:ext>
            </a:extLst>
          </p:cNvPr>
          <p:cNvSpPr/>
          <p:nvPr/>
        </p:nvSpPr>
        <p:spPr>
          <a:xfrm>
            <a:off x="-25009546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B5189536-07C1-4C6E-B9BC-42F2B804E8A2}"/>
              </a:ext>
            </a:extLst>
          </p:cNvPr>
          <p:cNvSpPr/>
          <p:nvPr/>
        </p:nvSpPr>
        <p:spPr>
          <a:xfrm>
            <a:off x="-24683623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FD0DDD32-63D2-4BCF-8341-4DCA87F202A0}"/>
              </a:ext>
            </a:extLst>
          </p:cNvPr>
          <p:cNvSpPr/>
          <p:nvPr/>
        </p:nvSpPr>
        <p:spPr>
          <a:xfrm>
            <a:off x="-26838349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EB897AFF-5B1C-41AF-A496-9D790C7DAE7D}"/>
              </a:ext>
            </a:extLst>
          </p:cNvPr>
          <p:cNvSpPr/>
          <p:nvPr/>
        </p:nvSpPr>
        <p:spPr>
          <a:xfrm>
            <a:off x="-28882955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40EBFAE6-9BDA-4B19-AB5B-887BA9D5A2C3}"/>
              </a:ext>
            </a:extLst>
          </p:cNvPr>
          <p:cNvSpPr/>
          <p:nvPr/>
        </p:nvSpPr>
        <p:spPr>
          <a:xfrm>
            <a:off x="-19092538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/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blipFill>
                <a:blip r:embed="rId21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/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blipFill>
                <a:blip r:embed="rId22"/>
                <a:stretch>
                  <a:fillRect r="-1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1616FF1-23FE-4AE5-BD84-47F546778AED}"/>
              </a:ext>
            </a:extLst>
          </p:cNvPr>
          <p:cNvCxnSpPr>
            <a:cxnSpLocks/>
            <a:stCxn id="88" idx="1"/>
            <a:endCxn id="26" idx="3"/>
          </p:cNvCxnSpPr>
          <p:nvPr/>
        </p:nvCxnSpPr>
        <p:spPr>
          <a:xfrm flipH="1" flipV="1">
            <a:off x="-20215701" y="6851993"/>
            <a:ext cx="1843163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9728D705-9A20-4439-A29D-92D94D24B55B}"/>
              </a:ext>
            </a:extLst>
          </p:cNvPr>
          <p:cNvCxnSpPr>
            <a:cxnSpLocks/>
            <a:stCxn id="88" idx="1"/>
            <a:endCxn id="83" idx="3"/>
          </p:cNvCxnSpPr>
          <p:nvPr/>
        </p:nvCxnSpPr>
        <p:spPr>
          <a:xfrm flipH="1" flipV="1">
            <a:off x="-22134820" y="6851993"/>
            <a:ext cx="3762282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0DEE05E-9A9A-47C2-83D3-CE51AB82F3C0}"/>
              </a:ext>
            </a:extLst>
          </p:cNvPr>
          <p:cNvCxnSpPr>
            <a:cxnSpLocks/>
            <a:stCxn id="88" idx="1"/>
            <a:endCxn id="84" idx="3"/>
          </p:cNvCxnSpPr>
          <p:nvPr/>
        </p:nvCxnSpPr>
        <p:spPr>
          <a:xfrm flipH="1" flipV="1">
            <a:off x="-24289546" y="6851993"/>
            <a:ext cx="5917008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9E4979E1-86C8-4BA9-874F-9464433304B4}"/>
              </a:ext>
            </a:extLst>
          </p:cNvPr>
          <p:cNvCxnSpPr>
            <a:cxnSpLocks/>
            <a:stCxn id="31" idx="1"/>
            <a:endCxn id="83" idx="3"/>
          </p:cNvCxnSpPr>
          <p:nvPr/>
        </p:nvCxnSpPr>
        <p:spPr>
          <a:xfrm flipH="1" flipV="1">
            <a:off x="-22134820" y="6851993"/>
            <a:ext cx="1919119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9FC1DDCE-6623-472A-BEB3-760134DB786A}"/>
              </a:ext>
            </a:extLst>
          </p:cNvPr>
          <p:cNvCxnSpPr>
            <a:cxnSpLocks/>
            <a:stCxn id="31" idx="1"/>
            <a:endCxn id="84" idx="3"/>
          </p:cNvCxnSpPr>
          <p:nvPr/>
        </p:nvCxnSpPr>
        <p:spPr>
          <a:xfrm flipH="1" flipV="1">
            <a:off x="-24289546" y="6851993"/>
            <a:ext cx="4073845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BECB988-B8CD-4C06-B44B-AB15E4BC73CD}"/>
              </a:ext>
            </a:extLst>
          </p:cNvPr>
          <p:cNvCxnSpPr>
            <a:cxnSpLocks/>
            <a:stCxn id="85" idx="1"/>
            <a:endCxn id="26" idx="3"/>
          </p:cNvCxnSpPr>
          <p:nvPr/>
        </p:nvCxnSpPr>
        <p:spPr>
          <a:xfrm flipV="1">
            <a:off x="-23963623" y="6851993"/>
            <a:ext cx="3747922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E3D60710-343C-44EB-BF8A-A5B80B8DD30B}"/>
              </a:ext>
            </a:extLst>
          </p:cNvPr>
          <p:cNvCxnSpPr>
            <a:cxnSpLocks/>
            <a:stCxn id="86" idx="1"/>
            <a:endCxn id="26" idx="3"/>
          </p:cNvCxnSpPr>
          <p:nvPr/>
        </p:nvCxnSpPr>
        <p:spPr>
          <a:xfrm flipV="1">
            <a:off x="-26118349" y="6851993"/>
            <a:ext cx="5902648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10F0A9AB-80F5-45C0-9561-4B832BEC9219}"/>
              </a:ext>
            </a:extLst>
          </p:cNvPr>
          <p:cNvCxnSpPr>
            <a:cxnSpLocks/>
            <a:stCxn id="87" idx="1"/>
            <a:endCxn id="26" idx="3"/>
          </p:cNvCxnSpPr>
          <p:nvPr/>
        </p:nvCxnSpPr>
        <p:spPr>
          <a:xfrm flipV="1">
            <a:off x="-28162955" y="6851993"/>
            <a:ext cx="7947254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E7BA1E7C-4EF8-454A-A60C-F6DCFADD2A2C}"/>
              </a:ext>
            </a:extLst>
          </p:cNvPr>
          <p:cNvCxnSpPr>
            <a:cxnSpLocks/>
            <a:stCxn id="87" idx="1"/>
            <a:endCxn id="83" idx="3"/>
          </p:cNvCxnSpPr>
          <p:nvPr/>
        </p:nvCxnSpPr>
        <p:spPr>
          <a:xfrm flipV="1">
            <a:off x="-28162955" y="6851993"/>
            <a:ext cx="6028135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12ED08F3-AFE1-4670-AD46-F9465A2B56DF}"/>
              </a:ext>
            </a:extLst>
          </p:cNvPr>
          <p:cNvCxnSpPr>
            <a:cxnSpLocks/>
            <a:stCxn id="86" idx="1"/>
            <a:endCxn id="83" idx="3"/>
          </p:cNvCxnSpPr>
          <p:nvPr/>
        </p:nvCxnSpPr>
        <p:spPr>
          <a:xfrm flipV="1">
            <a:off x="-26118349" y="6851993"/>
            <a:ext cx="398352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BDB4E9FF-EA28-4394-AB59-FE5B36C5259F}"/>
              </a:ext>
            </a:extLst>
          </p:cNvPr>
          <p:cNvCxnSpPr>
            <a:cxnSpLocks/>
            <a:stCxn id="85" idx="1"/>
            <a:endCxn id="83" idx="3"/>
          </p:cNvCxnSpPr>
          <p:nvPr/>
        </p:nvCxnSpPr>
        <p:spPr>
          <a:xfrm flipV="1">
            <a:off x="-23963623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B29A04D4-15B4-4560-BF03-987FEA37938C}"/>
              </a:ext>
            </a:extLst>
          </p:cNvPr>
          <p:cNvCxnSpPr>
            <a:cxnSpLocks/>
            <a:stCxn id="85" idx="1"/>
            <a:endCxn id="84" idx="3"/>
          </p:cNvCxnSpPr>
          <p:nvPr/>
        </p:nvCxnSpPr>
        <p:spPr>
          <a:xfrm flipH="1" flipV="1">
            <a:off x="-24289546" y="6851993"/>
            <a:ext cx="32592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DEF8D15-5301-4E35-A12A-1487F2CAF821}"/>
              </a:ext>
            </a:extLst>
          </p:cNvPr>
          <p:cNvCxnSpPr>
            <a:cxnSpLocks/>
            <a:stCxn id="86" idx="1"/>
            <a:endCxn id="84" idx="3"/>
          </p:cNvCxnSpPr>
          <p:nvPr/>
        </p:nvCxnSpPr>
        <p:spPr>
          <a:xfrm flipV="1">
            <a:off x="-26118349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8314DFEE-E8E7-41C9-A06D-B54F0A8EED6D}"/>
              </a:ext>
            </a:extLst>
          </p:cNvPr>
          <p:cNvCxnSpPr>
            <a:cxnSpLocks/>
            <a:stCxn id="87" idx="1"/>
            <a:endCxn id="84" idx="3"/>
          </p:cNvCxnSpPr>
          <p:nvPr/>
        </p:nvCxnSpPr>
        <p:spPr>
          <a:xfrm flipV="1">
            <a:off x="-28162955" y="6851993"/>
            <a:ext cx="387340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Bogen 104">
            <a:extLst>
              <a:ext uri="{FF2B5EF4-FFF2-40B4-BE49-F238E27FC236}">
                <a16:creationId xmlns:a16="http://schemas.microsoft.com/office/drawing/2014/main" id="{28C3EF0A-0915-4D28-9829-223E325F7D69}"/>
              </a:ext>
            </a:extLst>
          </p:cNvPr>
          <p:cNvSpPr/>
          <p:nvPr/>
        </p:nvSpPr>
        <p:spPr>
          <a:xfrm>
            <a:off x="-29208578" y="3339665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Bogen 105">
            <a:extLst>
              <a:ext uri="{FF2B5EF4-FFF2-40B4-BE49-F238E27FC236}">
                <a16:creationId xmlns:a16="http://schemas.microsoft.com/office/drawing/2014/main" id="{B1759DC8-3038-4F55-88AE-9F2F8FDE61E8}"/>
              </a:ext>
            </a:extLst>
          </p:cNvPr>
          <p:cNvSpPr/>
          <p:nvPr/>
        </p:nvSpPr>
        <p:spPr>
          <a:xfrm>
            <a:off x="-31209447" y="3256089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Bogen 106">
            <a:extLst>
              <a:ext uri="{FF2B5EF4-FFF2-40B4-BE49-F238E27FC236}">
                <a16:creationId xmlns:a16="http://schemas.microsoft.com/office/drawing/2014/main" id="{B01ECBDD-B2EA-40DA-BA78-CE32A8DBF166}"/>
              </a:ext>
            </a:extLst>
          </p:cNvPr>
          <p:cNvSpPr/>
          <p:nvPr/>
        </p:nvSpPr>
        <p:spPr>
          <a:xfrm>
            <a:off x="-27374859" y="3315083"/>
            <a:ext cx="6911001" cy="5266741"/>
          </a:xfrm>
          <a:prstGeom prst="arc">
            <a:avLst>
              <a:gd name="adj1" fmla="val 646201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Pfeil: nach rechts 107">
            <a:extLst>
              <a:ext uri="{FF2B5EF4-FFF2-40B4-BE49-F238E27FC236}">
                <a16:creationId xmlns:a16="http://schemas.microsoft.com/office/drawing/2014/main" id="{1CE9889A-4A6F-4033-9915-B03FDBFC79F6}"/>
              </a:ext>
            </a:extLst>
          </p:cNvPr>
          <p:cNvSpPr/>
          <p:nvPr/>
        </p:nvSpPr>
        <p:spPr>
          <a:xfrm>
            <a:off x="-15693391" y="6196461"/>
            <a:ext cx="2471899" cy="498569"/>
          </a:xfrm>
          <a:prstGeom prst="rightArrow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340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FA6F91D1-7157-4908-A1F4-8A1C757FD2A7}"/>
              </a:ext>
            </a:extLst>
          </p:cNvPr>
          <p:cNvSpPr txBox="1"/>
          <p:nvPr/>
        </p:nvSpPr>
        <p:spPr>
          <a:xfrm>
            <a:off x="-31962143" y="-3632122"/>
            <a:ext cx="19212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Recurrent</a:t>
            </a:r>
            <a:r>
              <a:rPr lang="de-DE" sz="3200" dirty="0"/>
              <a:t> </a:t>
            </a:r>
            <a:r>
              <a:rPr lang="de-DE" sz="3200" dirty="0" err="1"/>
              <a:t>Neural</a:t>
            </a:r>
            <a:r>
              <a:rPr lang="de-DE" sz="3200" dirty="0"/>
              <a:t> Networks</a:t>
            </a:r>
          </a:p>
          <a:p>
            <a:endParaRPr lang="de-DE" sz="2800" dirty="0"/>
          </a:p>
          <a:p>
            <a:r>
              <a:rPr lang="de-DE" sz="2400" dirty="0" err="1"/>
              <a:t>Folded</a:t>
            </a:r>
            <a:r>
              <a:rPr lang="de-DE" sz="2400" dirty="0"/>
              <a:t> = </a:t>
            </a:r>
            <a:r>
              <a:rPr lang="de-DE" sz="2400" dirty="0" err="1"/>
              <a:t>left</a:t>
            </a:r>
            <a:endParaRPr lang="de-DE" sz="2400" dirty="0"/>
          </a:p>
          <a:p>
            <a:r>
              <a:rPr lang="de-DE" sz="2400" dirty="0" err="1"/>
              <a:t>Unfolded</a:t>
            </a:r>
            <a:r>
              <a:rPr lang="de-DE" sz="2400" dirty="0"/>
              <a:t> = </a:t>
            </a:r>
            <a:r>
              <a:rPr lang="de-DE" sz="2400" dirty="0" err="1"/>
              <a:t>right</a:t>
            </a:r>
            <a:endParaRPr lang="de-DE" sz="2400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4F0E8DE5-E1D1-44F6-819A-AE30A4965BD3}"/>
              </a:ext>
            </a:extLst>
          </p:cNvPr>
          <p:cNvSpPr txBox="1"/>
          <p:nvPr/>
        </p:nvSpPr>
        <p:spPr>
          <a:xfrm>
            <a:off x="-29441763" y="12521271"/>
            <a:ext cx="1921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Legend: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64735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The recurrent neuron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defined as:</a:t>
                </a: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sz="16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600" b="1" dirty="0">
                    <a:latin typeface="Corbel" panose="020B0503020204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the activation function (e.g. sigmoid, tanh, </a:t>
                </a:r>
                <a:r>
                  <a:rPr lang="en-US" sz="16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ReLU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) 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are weight matrices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a bias term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current input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prior state</a:t>
                </a:r>
              </a:p>
              <a:p>
                <a:pPr marL="0" indent="0">
                  <a:buNone/>
                </a:pPr>
                <a:endParaRPr lang="en-US" sz="16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Training an RNN is only possible with Backward Propagation Through Time (BPTT), which in some cases can lead to the vanishing or exploding gradient problem.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  <a:blipFill>
                <a:blip r:embed="rId2"/>
                <a:stretch>
                  <a:fillRect l="-842" t="-712" r="-154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RNNs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50139A-CA4B-4D35-A3B8-0F500C7A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4BDA234-33DA-4C00-9C57-C37FA6E391D5}"/>
              </a:ext>
            </a:extLst>
          </p:cNvPr>
          <p:cNvSpPr txBox="1"/>
          <p:nvPr/>
        </p:nvSpPr>
        <p:spPr>
          <a:xfrm>
            <a:off x="504497" y="2273012"/>
            <a:ext cx="410690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6141B5-4DDE-4BA3-A693-A99E7032EB2D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5: 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563225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de-DE" sz="1400" b="1" dirty="0"/>
                  <a:t>Generative Models:</a:t>
                </a:r>
                <a:r>
                  <a:rPr lang="de-DE" sz="1400" dirty="0"/>
                  <a:t> </a:t>
                </a:r>
                <a:r>
                  <a:rPr lang="en-US" sz="1400" b="1" dirty="0"/>
                  <a:t>Variational Autoencoder (VAE)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variational autoencoder </a:t>
                </a:r>
                <a:r>
                  <a:rPr lang="de-DE" sz="1400" dirty="0"/>
                  <a:t>[Bayer and </a:t>
                </a:r>
                <a:r>
                  <a:rPr lang="de-DE" sz="1400" dirty="0" err="1"/>
                  <a:t>Osendorfer</a:t>
                </a:r>
                <a:r>
                  <a:rPr lang="de-DE" sz="1400" dirty="0"/>
                  <a:t>, 2015] </a:t>
                </a:r>
                <a:r>
                  <a:rPr lang="en-US" sz="1400" dirty="0"/>
                  <a:t>adds a constraint to the encoder function forcing it to generate a latent vector 𝒛 that follows a gaussian distribution (mean and standard deviation vector).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VAE minimizes the reconstruction loss as well as the latent loss.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Hence, rather than building an encoder that outputs a signal value for each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of </a:t>
                </a:r>
                <a14:m>
                  <m:oMath xmlns:m="http://schemas.openxmlformats.org/officeDocument/2006/math">
                    <m:r>
                      <a:rPr lang="de-DE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, the VAR model generates an encoder that describes the probability distribution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lt"/>
                  </a:rPr>
                  <a:t>This  </a:t>
                </a:r>
                <a:r>
                  <a:rPr lang="en-US" sz="1400" dirty="0"/>
                  <a:t>probability distribution might yield better results in anomaly detection than the deterministic reconstruction error of classic autoencoder methods. [An and Cho, 2015]</a:t>
                </a: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 r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Variational</a:t>
            </a:r>
            <a:r>
              <a:rPr lang="de-DE" dirty="0"/>
              <a:t> Autoencoder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 variational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4E2E6C-BB4F-41D7-B001-4DCEFA8D103A}"/>
              </a:ext>
            </a:extLst>
          </p:cNvPr>
          <p:cNvGrpSpPr/>
          <p:nvPr/>
        </p:nvGrpSpPr>
        <p:grpSpPr>
          <a:xfrm>
            <a:off x="289638" y="10099987"/>
            <a:ext cx="16797097" cy="5797103"/>
            <a:chOff x="-15114029" y="10758456"/>
            <a:chExt cx="13543754" cy="5353476"/>
          </a:xfrm>
        </p:grpSpPr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CE6EE0B6-FDAA-4318-AF54-9F63ACD687C4}"/>
                </a:ext>
              </a:extLst>
            </p:cNvPr>
            <p:cNvCxnSpPr>
              <a:cxnSpLocks/>
              <a:stCxn id="159" idx="3"/>
              <a:endCxn id="66" idx="1"/>
            </p:cNvCxnSpPr>
            <p:nvPr/>
          </p:nvCxnSpPr>
          <p:spPr>
            <a:xfrm>
              <a:off x="-13689645" y="11519667"/>
              <a:ext cx="1508627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51E1D2C7-EB1E-4949-82FE-EA003797478D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-13763422" y="11405238"/>
              <a:ext cx="1566788" cy="1957563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B0F712C-1626-46E1-BE38-85433B7A77D1}"/>
                </a:ext>
              </a:extLst>
            </p:cNvPr>
            <p:cNvCxnSpPr>
              <a:cxnSpLocks/>
              <a:stCxn id="155" idx="3"/>
              <a:endCxn id="171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74A156CF-91E1-4575-BF9E-798E146BCDD7}"/>
                </a:ext>
              </a:extLst>
            </p:cNvPr>
            <p:cNvCxnSpPr>
              <a:cxnSpLocks/>
              <a:stCxn id="161" idx="3"/>
              <a:endCxn id="155" idx="2"/>
            </p:cNvCxnSpPr>
            <p:nvPr/>
          </p:nvCxnSpPr>
          <p:spPr>
            <a:xfrm flipV="1">
              <a:off x="-8673714" y="12280877"/>
              <a:ext cx="369695" cy="1111375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9C9518CE-3069-4C2C-A665-C2D4EF8E47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2A122D6-B9FF-4AD2-B0D3-E46A8E18F82B}"/>
                </a:ext>
              </a:extLst>
            </p:cNvPr>
            <p:cNvSpPr txBox="1"/>
            <p:nvPr/>
          </p:nvSpPr>
          <p:spPr>
            <a:xfrm>
              <a:off x="-3943958" y="11527895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/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solidFill>
                  <a:srgbClr val="8BA6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/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14556E82-D421-473F-82C4-92AE10775138}"/>
                </a:ext>
              </a:extLst>
            </p:cNvPr>
            <p:cNvCxnSpPr>
              <a:cxnSpLocks/>
              <a:stCxn id="66" idx="3"/>
              <a:endCxn id="155" idx="1"/>
            </p:cNvCxnSpPr>
            <p:nvPr/>
          </p:nvCxnSpPr>
          <p:spPr>
            <a:xfrm>
              <a:off x="-10756634" y="11519667"/>
              <a:ext cx="1740422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2F4BF813-C147-4A4B-B6C5-ECBA0D2CEF30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-10772250" y="13345662"/>
              <a:ext cx="840555" cy="17139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4FFB0AD1-6533-4635-A295-7EFA261DE565}"/>
                </a:ext>
              </a:extLst>
            </p:cNvPr>
            <p:cNvSpPr/>
            <p:nvPr/>
          </p:nvSpPr>
          <p:spPr>
            <a:xfrm>
              <a:off x="-4527950" y="12105466"/>
              <a:ext cx="473004" cy="473608"/>
            </a:xfrm>
            <a:prstGeom prst="rect">
              <a:avLst/>
            </a:prstGeom>
            <a:solidFill>
              <a:srgbClr val="8BA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F59EA76D-DB8E-4A11-A633-73BFAFBBAE8C}"/>
                </a:ext>
              </a:extLst>
            </p:cNvPr>
            <p:cNvSpPr/>
            <p:nvPr/>
          </p:nvSpPr>
          <p:spPr>
            <a:xfrm>
              <a:off x="-4517474" y="12751053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9F059FCA-291A-458D-AF91-7958482AA3C7}"/>
                </a:ext>
              </a:extLst>
            </p:cNvPr>
            <p:cNvSpPr txBox="1"/>
            <p:nvPr/>
          </p:nvSpPr>
          <p:spPr>
            <a:xfrm>
              <a:off x="-3943958" y="12125344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Mean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A165A419-7F73-489D-BE48-9019FAF35200}"/>
                </a:ext>
              </a:extLst>
            </p:cNvPr>
            <p:cNvSpPr txBox="1"/>
            <p:nvPr/>
          </p:nvSpPr>
          <p:spPr>
            <a:xfrm>
              <a:off x="-3943958" y="12806650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Variance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/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E54FE36D-EEF9-413B-9CFC-1FEC19646BF6}"/>
                </a:ext>
              </a:extLst>
            </p:cNvPr>
            <p:cNvSpPr/>
            <p:nvPr/>
          </p:nvSpPr>
          <p:spPr>
            <a:xfrm>
              <a:off x="-4517474" y="13461113"/>
              <a:ext cx="488621" cy="4736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D15ED292-8025-48E7-9BE2-EBEBDA2A0020}"/>
                </a:ext>
              </a:extLst>
            </p:cNvPr>
            <p:cNvSpPr txBox="1"/>
            <p:nvPr/>
          </p:nvSpPr>
          <p:spPr>
            <a:xfrm>
              <a:off x="-3943958" y="1346111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Error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/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6E0E26CD-B55F-4751-A5D1-D72F137C3700}"/>
                </a:ext>
              </a:extLst>
            </p:cNvPr>
            <p:cNvSpPr/>
            <p:nvPr/>
          </p:nvSpPr>
          <p:spPr>
            <a:xfrm>
              <a:off x="-15114029" y="10758456"/>
              <a:ext cx="1424384" cy="15224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/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de-DE" sz="280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2800" dirty="0" smtClean="0"/>
                              <m:t> 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671F053F-B30A-4003-9796-C309DFD93C78}"/>
                </a:ext>
              </a:extLst>
            </p:cNvPr>
            <p:cNvSpPr/>
            <p:nvPr/>
          </p:nvSpPr>
          <p:spPr>
            <a:xfrm>
              <a:off x="-4527950" y="11451209"/>
              <a:ext cx="473004" cy="4736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220A35D3-00F3-41EE-B5DA-8B47C1F35388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94BD12B8-8B11-48C7-B36B-BBA29AEEFDF1}"/>
                </a:ext>
              </a:extLst>
            </p:cNvPr>
            <p:cNvSpPr/>
            <p:nvPr/>
          </p:nvSpPr>
          <p:spPr>
            <a:xfrm>
              <a:off x="-4517474" y="14218363"/>
              <a:ext cx="488621" cy="4736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80" name="Textfeld 179">
              <a:extLst>
                <a:ext uri="{FF2B5EF4-FFF2-40B4-BE49-F238E27FC236}">
                  <a16:creationId xmlns:a16="http://schemas.microsoft.com/office/drawing/2014/main" id="{324FC39F-780A-47E2-9D25-F2ED79D70358}"/>
                </a:ext>
              </a:extLst>
            </p:cNvPr>
            <p:cNvSpPr txBox="1"/>
            <p:nvPr/>
          </p:nvSpPr>
          <p:spPr>
            <a:xfrm>
              <a:off x="-3943958" y="1421836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Sampled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23506A8D-D3BD-4886-9AF4-4410A26A0957}"/>
              </a:ext>
            </a:extLst>
          </p:cNvPr>
          <p:cNvGrpSpPr/>
          <p:nvPr/>
        </p:nvGrpSpPr>
        <p:grpSpPr>
          <a:xfrm>
            <a:off x="2095281" y="9057648"/>
            <a:ext cx="9224943" cy="413108"/>
            <a:chOff x="7461143" y="5189130"/>
            <a:chExt cx="1226771" cy="102163"/>
          </a:xfrm>
        </p:grpSpPr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27DFFBBA-164B-46E6-8ACE-98A911F1C57C}"/>
                </a:ext>
              </a:extLst>
            </p:cNvPr>
            <p:cNvSpPr/>
            <p:nvPr/>
          </p:nvSpPr>
          <p:spPr>
            <a:xfrm>
              <a:off x="7461143" y="5189130"/>
              <a:ext cx="688578" cy="91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 err="1">
                  <a:latin typeface="Corbel" panose="020B0503020204020204" pitchFamily="34" charset="0"/>
                </a:rPr>
                <a:t>Probabilistic</a:t>
              </a:r>
              <a:r>
                <a:rPr lang="de-DE" b="0" dirty="0">
                  <a:latin typeface="Corbel" panose="020B0503020204020204" pitchFamily="34" charset="0"/>
                </a:rPr>
                <a:t>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𝑃𝑟𝑜𝑏𝑎𝑏𝑖𝑙𝑖𝑠𝑡𝑖𝑐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𝑆𝑎𝑚𝑝𝑙𝑒𝑑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𝐿𝑎𝑡𝑒𝑛𝑡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76EC1D2F-F02D-4884-BFE9-6AAF252DD45E}"/>
              </a:ext>
            </a:extLst>
          </p:cNvPr>
          <p:cNvCxnSpPr>
            <a:cxnSpLocks/>
            <a:stCxn id="161" idx="2"/>
            <a:endCxn id="149" idx="3"/>
          </p:cNvCxnSpPr>
          <p:nvPr/>
        </p:nvCxnSpPr>
        <p:spPr>
          <a:xfrm flipH="1">
            <a:off x="5674355" y="13800708"/>
            <a:ext cx="1719358" cy="1247708"/>
          </a:xfrm>
          <a:prstGeom prst="line">
            <a:avLst/>
          </a:prstGeom>
          <a:ln w="57150">
            <a:solidFill>
              <a:srgbClr val="92A2BD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Grafik 214">
            <a:extLst>
              <a:ext uri="{FF2B5EF4-FFF2-40B4-BE49-F238E27FC236}">
                <a16:creationId xmlns:a16="http://schemas.microsoft.com/office/drawing/2014/main" id="{3DAE8A71-3A3C-497E-A880-FFB6E4CAB8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058402"/>
            <a:ext cx="6095999" cy="2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2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4548FB4-BC9F-4627-9748-D28469F91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025" y="1696529"/>
            <a:ext cx="3473617" cy="4295775"/>
          </a:xfrm>
          <a:prstGeom prst="rect">
            <a:avLst/>
          </a:prstGeom>
        </p:spPr>
      </p:pic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64AEFA3-EF3B-4AE6-BDD0-5BA0C80836EC}"/>
              </a:ext>
            </a:extLst>
          </p:cNvPr>
          <p:cNvSpPr txBox="1">
            <a:spLocks/>
          </p:cNvSpPr>
          <p:nvPr/>
        </p:nvSpPr>
        <p:spPr>
          <a:xfrm>
            <a:off x="504496" y="2743200"/>
            <a:ext cx="5365081" cy="3356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ReLU</a:t>
            </a:r>
            <a:r>
              <a:rPr lang="de-DE" sz="1600" dirty="0"/>
              <a:t> </a:t>
            </a:r>
            <a:r>
              <a:rPr lang="de-DE" sz="1600" dirty="0" err="1"/>
              <a:t>activation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 was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guarantee</a:t>
            </a:r>
            <a:r>
              <a:rPr lang="de-DE" sz="1600" dirty="0"/>
              <a:t> fast </a:t>
            </a:r>
            <a:r>
              <a:rPr lang="de-DE" sz="1600" dirty="0" err="1"/>
              <a:t>convergence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 </a:t>
            </a:r>
            <a:r>
              <a:rPr lang="de-DE" sz="1600" dirty="0" err="1"/>
              <a:t>dropout</a:t>
            </a:r>
            <a:r>
              <a:rPr lang="de-DE" sz="1600" dirty="0"/>
              <a:t> </a:t>
            </a:r>
            <a:r>
              <a:rPr lang="de-DE" sz="1600" dirty="0" err="1"/>
              <a:t>layer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esentially</a:t>
            </a:r>
            <a:r>
              <a:rPr lang="de-DE" sz="1600" dirty="0"/>
              <a:t> </a:t>
            </a:r>
            <a:r>
              <a:rPr lang="de-DE" sz="1600" dirty="0" err="1"/>
              <a:t>makes</a:t>
            </a:r>
            <a:r>
              <a:rPr lang="de-DE" sz="1600" dirty="0"/>
              <a:t> </a:t>
            </a:r>
            <a:r>
              <a:rPr lang="de-DE" sz="1600" dirty="0" err="1"/>
              <a:t>this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a </a:t>
            </a:r>
            <a:r>
              <a:rPr lang="de-DE" sz="1600" dirty="0" err="1"/>
              <a:t>denoising</a:t>
            </a:r>
            <a:r>
              <a:rPr lang="de-DE" sz="1600" dirty="0"/>
              <a:t> </a:t>
            </a:r>
            <a:r>
              <a:rPr lang="de-DE" sz="1600" dirty="0" err="1"/>
              <a:t>autoencoder</a:t>
            </a:r>
            <a:r>
              <a:rPr lang="de-DE" sz="1600" dirty="0"/>
              <a:t>,</a:t>
            </a:r>
            <a:r>
              <a:rPr lang="en-US" sz="1600" dirty="0"/>
              <a:t> with the goal of producing a network that is more robust to noise.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6177B3-B811-481B-8F84-8894CFFA0CFC}"/>
              </a:ext>
            </a:extLst>
          </p:cNvPr>
          <p:cNvSpPr txBox="1"/>
          <p:nvPr/>
        </p:nvSpPr>
        <p:spPr>
          <a:xfrm>
            <a:off x="7560011" y="6113461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model.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2C61D33-14A3-4E47-8ADE-ABC95281E05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Rome. Try not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prettier</a:t>
            </a:r>
            <a:r>
              <a:rPr lang="de-DE" dirty="0"/>
              <a:t>! </a:t>
            </a:r>
            <a:endParaRPr lang="en-US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53B5C2-3C86-4608-9914-2545F03F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 marL="0" indent="0"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AD55678-84A8-40AE-A6FD-203FFD553F7D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27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77468-14B4-4658-83DE-02BEF69F6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Literature</a:t>
            </a:r>
            <a:r>
              <a:rPr lang="de-DE" dirty="0"/>
              <a:t> Review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Data and </a:t>
            </a:r>
            <a:r>
              <a:rPr lang="de-DE" dirty="0" err="1"/>
              <a:t>Methodology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02A67F7-72C2-46E4-9E78-B4FE3D5F58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D0FB1A67-C5B7-4912-B8DA-204C59BC2C1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88553" y="3687985"/>
            <a:ext cx="11189065" cy="43327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26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BC5D4-2970-4AD8-B9FD-AEA2C912A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6"/>
            <a:ext cx="5515304" cy="10468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1: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EE6727E-035C-4FC7-8831-D3F54E4DEB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2: </a:t>
            </a:r>
          </a:p>
          <a:p>
            <a:pPr lvl="1"/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B881AF7F-E68E-49D2-8C84-598F2D6990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D5ABA07-9FC1-4244-A7CA-C6F41B86E5B4}"/>
              </a:ext>
            </a:extLst>
          </p:cNvPr>
          <p:cNvSpPr txBox="1">
            <a:spLocks/>
          </p:cNvSpPr>
          <p:nvPr/>
        </p:nvSpPr>
        <p:spPr>
          <a:xfrm flipH="1">
            <a:off x="504496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predict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price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of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next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few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days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recurrent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neural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networks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?</a:t>
            </a:r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401FA56E-CC40-4551-9987-31909C25DBBE}"/>
              </a:ext>
            </a:extLst>
          </p:cNvPr>
          <p:cNvSpPr txBox="1">
            <a:spLocks/>
          </p:cNvSpPr>
          <p:nvPr/>
        </p:nvSpPr>
        <p:spPr>
          <a:xfrm flipH="1">
            <a:off x="6172199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construct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investment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portfolio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Deep Portfolio Theory (Heaton et.al, 2018)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that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incoprerates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forecasting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results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returns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diversified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risk</a:t>
            </a:r>
            <a:endParaRPr lang="de-DE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80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89" y="1581690"/>
            <a:ext cx="8641075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6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B1C609F1-0B03-4E19-B0CF-2B4505C87431}"/>
              </a:ext>
            </a:extLst>
          </p:cNvPr>
          <p:cNvSpPr txBox="1">
            <a:spLocks/>
          </p:cNvSpPr>
          <p:nvPr/>
        </p:nvSpPr>
        <p:spPr>
          <a:xfrm>
            <a:off x="307814" y="3052664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7C45E12F-C2AF-445E-AE20-1DB049A16491}"/>
              </a:ext>
            </a:extLst>
          </p:cNvPr>
          <p:cNvSpPr txBox="1">
            <a:spLocks/>
          </p:cNvSpPr>
          <p:nvPr/>
        </p:nvSpPr>
        <p:spPr>
          <a:xfrm>
            <a:off x="148156" y="7084056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“Only the  clairvoyant could hope to predict with certainty.”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Harry M. Markowitz, Nobel price winner in Economics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42F0F86A-C4F6-4D66-A95C-3A60608F7174}"/>
              </a:ext>
            </a:extLst>
          </p:cNvPr>
          <p:cNvSpPr txBox="1">
            <a:spLocks/>
          </p:cNvSpPr>
          <p:nvPr/>
        </p:nvSpPr>
        <p:spPr>
          <a:xfrm>
            <a:off x="148156" y="7453240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“Prediction is very difficult, especially if it’s about the future.”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Nils Bohr, Nobel laureate in Physics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3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4" y="2185815"/>
            <a:ext cx="5679989" cy="27244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52418" y="264004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56479" y="313473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52418" y="362943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44180" y="405839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model</a:t>
            </a:r>
            <a:r>
              <a:rPr lang="de-DE" sz="1400" dirty="0"/>
              <a:t>  </a:t>
            </a:r>
            <a:r>
              <a:rPr lang="de-DE" sz="1400" dirty="0" err="1"/>
              <a:t>starts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encoder</a:t>
            </a:r>
            <a:r>
              <a:rPr lang="de-DE" sz="1400" dirty="0"/>
              <a:t>,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samples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a </a:t>
            </a:r>
            <a:r>
              <a:rPr lang="de-DE" sz="1400" dirty="0" err="1"/>
              <a:t>gaussian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and </a:t>
            </a:r>
            <a:r>
              <a:rPr lang="de-DE" sz="1400" dirty="0" err="1"/>
              <a:t>creates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vector</a:t>
            </a:r>
            <a:r>
              <a:rPr lang="de-DE" sz="1400" dirty="0"/>
              <a:t> z..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decoder</a:t>
            </a:r>
            <a:r>
              <a:rPr lang="de-DE" sz="1400" dirty="0"/>
              <a:t> </a:t>
            </a:r>
            <a:r>
              <a:rPr lang="de-DE" sz="1400" dirty="0" err="1"/>
              <a:t>then</a:t>
            </a:r>
            <a:r>
              <a:rPr lang="de-DE" sz="1400" dirty="0"/>
              <a:t> </a:t>
            </a:r>
            <a:r>
              <a:rPr lang="de-DE" sz="1400" dirty="0" err="1"/>
              <a:t>recinstructs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Other </a:t>
            </a:r>
            <a:r>
              <a:rPr lang="de-DE" sz="1400" dirty="0" err="1"/>
              <a:t>paramteres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equivalent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autoencoder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en-US" sz="1400" dirty="0"/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0230"/>
            <a:ext cx="5489455" cy="32625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57263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Convert</a:t>
            </a:r>
            <a:r>
              <a:rPr lang="de-DE" dirty="0"/>
              <a:t> Time Series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/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/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/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/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/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/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C52C77C5-2719-42D6-A630-38C9A60ABEB5}"/>
              </a:ext>
            </a:extLst>
          </p:cNvPr>
          <p:cNvSpPr txBox="1"/>
          <p:nvPr/>
        </p:nvSpPr>
        <p:spPr>
          <a:xfrm>
            <a:off x="4694293" y="4366539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Sliding</a:t>
            </a: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windows</a:t>
            </a:r>
            <a:endParaRPr lang="de-DE" sz="11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/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/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/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/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/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/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/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/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/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/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/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/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/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/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/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/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/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/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/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/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/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/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/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/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/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/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/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/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/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/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4DEB39E-B6D7-4A5B-888B-DEC7C83F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09" y="1825625"/>
            <a:ext cx="7354493" cy="3466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 RNN?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/>
                  <a:t>The objective of the BPTT algorithm [</a:t>
                </a:r>
                <a:r>
                  <a:rPr lang="en-US" sz="1400" dirty="0" err="1"/>
                  <a:t>Werbos</a:t>
                </a:r>
                <a:r>
                  <a:rPr lang="en-US" sz="1400" dirty="0"/>
                  <a:t>, 1990]</a:t>
                </a:r>
                <a:br>
                  <a:rPr lang="en-US" sz="1400" dirty="0"/>
                </a:br>
                <a:r>
                  <a:rPr lang="en-US" sz="1400" dirty="0"/>
                  <a:t>is to update the weight matrix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400" dirty="0"/>
                  <a:t> at any timepoint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to minimize the global loss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, defined by the sum of the loss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The gradient of the global loss is then defined by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400" dirty="0"/>
                  <a:t>Applying the chain rule and some substitutions we obtain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:r>
                  <a:rPr lang="en-US" sz="1600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nary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  <a:blipFill>
                <a:blip r:embed="rId3"/>
                <a:stretch>
                  <a:fillRect l="-446" t="-551" b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7A6B52B3-F141-424B-9446-163AEE6AB0A3}"/>
              </a:ext>
            </a:extLst>
          </p:cNvPr>
          <p:cNvSpPr/>
          <p:nvPr/>
        </p:nvSpPr>
        <p:spPr>
          <a:xfrm>
            <a:off x="2609701" y="4973550"/>
            <a:ext cx="479639" cy="899885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5F36D3-F73C-4C39-BA62-E776CEBAF28F}"/>
              </a:ext>
            </a:extLst>
          </p:cNvPr>
          <p:cNvSpPr/>
          <p:nvPr/>
        </p:nvSpPr>
        <p:spPr>
          <a:xfrm>
            <a:off x="3089340" y="4972616"/>
            <a:ext cx="479639" cy="899885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327E2D-FB81-4411-9FFA-2C1411675929}"/>
              </a:ext>
            </a:extLst>
          </p:cNvPr>
          <p:cNvSpPr/>
          <p:nvPr/>
        </p:nvSpPr>
        <p:spPr>
          <a:xfrm>
            <a:off x="3568979" y="4972615"/>
            <a:ext cx="479639" cy="899885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0910D7-E01E-4FF7-AA8B-D3B969F1A94A}"/>
              </a:ext>
            </a:extLst>
          </p:cNvPr>
          <p:cNvSpPr txBox="1"/>
          <p:nvPr/>
        </p:nvSpPr>
        <p:spPr>
          <a:xfrm>
            <a:off x="488948" y="2717628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D06A23E-687F-4252-AC5D-D7E46AAEBA1C}"/>
              </a:ext>
            </a:extLst>
          </p:cNvPr>
          <p:cNvSpPr txBox="1"/>
          <p:nvPr/>
        </p:nvSpPr>
        <p:spPr>
          <a:xfrm>
            <a:off x="488948" y="3801819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de-DE" sz="16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AD88404-07AB-485C-A58B-5A2185B3381C}"/>
              </a:ext>
            </a:extLst>
          </p:cNvPr>
          <p:cNvSpPr txBox="1"/>
          <p:nvPr/>
        </p:nvSpPr>
        <p:spPr>
          <a:xfrm>
            <a:off x="438935" y="5280607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(4)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72DFA5F-DAF7-4676-8428-E32CDC7AB3EB}"/>
              </a:ext>
            </a:extLst>
          </p:cNvPr>
          <p:cNvSpPr/>
          <p:nvPr/>
        </p:nvSpPr>
        <p:spPr>
          <a:xfrm>
            <a:off x="10273027" y="3291589"/>
            <a:ext cx="1010922" cy="431223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6EF6655-DC7F-41DF-A893-F2062B731C2B}"/>
              </a:ext>
            </a:extLst>
          </p:cNvPr>
          <p:cNvSpPr/>
          <p:nvPr/>
        </p:nvSpPr>
        <p:spPr>
          <a:xfrm>
            <a:off x="10814050" y="2774219"/>
            <a:ext cx="393702" cy="948594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837F971-2291-48DE-8180-78C7DDD12754}"/>
              </a:ext>
            </a:extLst>
          </p:cNvPr>
          <p:cNvSpPr/>
          <p:nvPr/>
        </p:nvSpPr>
        <p:spPr>
          <a:xfrm>
            <a:off x="10750550" y="2273300"/>
            <a:ext cx="533399" cy="1001837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69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also applied in combination with recurrent neural networks (RNN) on timeseries data (e.g. (Bao et al., 2017)).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5803996" y="4451968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0641F578-0EB6-4261-9D89-BC45239F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181" y="2690307"/>
            <a:ext cx="6589240" cy="15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7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An autoencoder may be viewed as consisting of two parts:</a:t>
                </a:r>
              </a:p>
              <a:p>
                <a:pPr lvl="1"/>
                <a:r>
                  <a:rPr lang="en-US" sz="1400" dirty="0"/>
                  <a:t>Encoder function: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Decoder function: </a:t>
                </a:r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Both functions are of the form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1400" dirty="0"/>
                  <a:t> where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 is an activation function,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 is a weight matrix and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400" dirty="0"/>
                  <a:t> is the bias.</a:t>
                </a:r>
              </a:p>
              <a:p>
                <a:r>
                  <a:rPr lang="en-US" sz="1400" dirty="0"/>
                  <a:t>The hidden layer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describes a code that is used to represent the input.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During the learning process, the autoencoder adjusts the values of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through minimizing the reconstruction error/loss function:</a:t>
                </a:r>
                <a:endParaRPr lang="en-US" sz="1400" i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)                    	(1)</a:t>
                </a:r>
              </a:p>
              <a:p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  <a:blipFill>
                <a:blip r:embed="rId2"/>
                <a:stretch>
                  <a:fillRect l="-397" t="-567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681A70C2-7985-46CC-9053-B74D714543B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4F04ED55-4427-466B-8300-D99A0EC4FC09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93A86AB3-EF14-41FC-8951-1A9569E90069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FA7F27A2-FBB6-4E99-8526-FFE57169E7F1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9C1C51A-B919-428B-90B8-76C63D5796F7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hteck 108">
                  <a:extLst>
                    <a:ext uri="{FF2B5EF4-FFF2-40B4-BE49-F238E27FC236}">
                      <a16:creationId xmlns:a16="http://schemas.microsoft.com/office/drawing/2014/main" id="{F5EC0F2F-EE02-4A34-A972-489FF02D29F0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hteck 109">
                  <a:extLst>
                    <a:ext uri="{FF2B5EF4-FFF2-40B4-BE49-F238E27FC236}">
                      <a16:creationId xmlns:a16="http://schemas.microsoft.com/office/drawing/2014/main" id="{AE6E23E2-9C3D-4E46-BBE3-E640021A83C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2E5755A6-0943-4C4A-91C6-A262503A9A0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92DA5401-5730-4FA0-9FBD-132BE39F7189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D7E7D335-4449-400D-8C3B-FE7AC580BE78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1B5F0773-2C15-4338-AE9B-21F69873E56E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B295B63C-799E-41C6-9461-45E2DA48D587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1066654-A339-4E7D-A77B-7AC1E2F81E82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EB2CAFC1-CBB2-448C-83CB-8E9CE4DE54D5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4CD9A1D7-35E2-4C9D-AB39-B56BF53CF783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110014F1-8AEB-42D2-810C-B5319E41C6C3}"/>
                </a:ext>
              </a:extLst>
            </p:cNvPr>
            <p:cNvCxnSpPr>
              <a:cxnSpLocks/>
              <a:stCxn id="112" idx="2"/>
              <a:endCxn id="118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C3B35788-EEF0-455A-A73C-1A4C2EAB3AF8}"/>
                </a:ext>
              </a:extLst>
            </p:cNvPr>
            <p:cNvCxnSpPr>
              <a:cxnSpLocks/>
              <a:stCxn id="113" idx="2"/>
              <a:endCxn id="118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813B29B1-E43E-4989-A5BB-DBC4ECD01B62}"/>
                </a:ext>
              </a:extLst>
            </p:cNvPr>
            <p:cNvCxnSpPr>
              <a:cxnSpLocks/>
              <a:stCxn id="114" idx="2"/>
              <a:endCxn id="118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ABB16D32-F7B0-4695-81B4-7C8AD02D3A5F}"/>
                </a:ext>
              </a:extLst>
            </p:cNvPr>
            <p:cNvCxnSpPr>
              <a:cxnSpLocks/>
              <a:stCxn id="113" idx="2"/>
              <a:endCxn id="119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2B9C7B21-E58D-4F92-AAA2-0BE908BA03CF}"/>
                </a:ext>
              </a:extLst>
            </p:cNvPr>
            <p:cNvCxnSpPr>
              <a:cxnSpLocks/>
              <a:stCxn id="112" idx="2"/>
              <a:endCxn id="119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56B99909-2FA4-4741-8DD4-BFC3607B5959}"/>
                </a:ext>
              </a:extLst>
            </p:cNvPr>
            <p:cNvCxnSpPr>
              <a:cxnSpLocks/>
              <a:stCxn id="118" idx="2"/>
              <a:endCxn id="115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4513E1FD-DA27-4A69-BE84-AA9914E403EB}"/>
                </a:ext>
              </a:extLst>
            </p:cNvPr>
            <p:cNvCxnSpPr>
              <a:cxnSpLocks/>
              <a:stCxn id="118" idx="2"/>
              <a:endCxn id="116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13752F6F-3A63-4B38-B953-8F340C092FF9}"/>
                </a:ext>
              </a:extLst>
            </p:cNvPr>
            <p:cNvCxnSpPr>
              <a:cxnSpLocks/>
              <a:stCxn id="118" idx="2"/>
              <a:endCxn id="117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E64BE806-4FAE-45B8-BA12-5B05402FA63F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3393A3F8-F361-4D52-AB94-114D539E4A19}"/>
                </a:ext>
              </a:extLst>
            </p:cNvPr>
            <p:cNvCxnSpPr>
              <a:cxnSpLocks/>
              <a:stCxn id="119" idx="2"/>
              <a:endCxn id="116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5FC25F4A-429C-4801-82CA-DC6CB726093F}"/>
                </a:ext>
              </a:extLst>
            </p:cNvPr>
            <p:cNvCxnSpPr>
              <a:cxnSpLocks/>
              <a:stCxn id="119" idx="2"/>
              <a:endCxn id="115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DD4D3E2-8646-42AA-A0B2-17455A0B19D8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EAA589C7-F6AB-4EC2-BAD4-F34E046A054F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2EADCFBD-0AE7-43DE-9AF4-1C3901799312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D13865F6-2010-45B4-90C7-2BC897EDE531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CE22EE6-07A7-4DD3-B594-C09C9947D16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A8761483-82F0-4B74-87E0-6C6E9D4B7E8B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A2EDB648-2DBC-480C-BEA3-E972340FA459}"/>
                </a:ext>
              </a:extLst>
            </p:cNvPr>
            <p:cNvCxnSpPr>
              <a:cxnSpLocks/>
              <a:stCxn id="114" idx="2"/>
              <a:endCxn id="119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885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The encoder stage maps the encoder vector to the decoder stage by identifying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	        	 (2)</a:t>
                </a:r>
              </a:p>
              <a:p>
                <a:r>
                  <a:rPr lang="en-US" sz="1400" dirty="0"/>
                  <a:t>The decoder stage maps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to the decoder result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	                    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                       	 (3)</a:t>
                </a:r>
              </a:p>
              <a:p>
                <a:pPr algn="ctr"/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By making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a function of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/>
                  <a:t> (substitute (2) in (3)) and subtracting it from the input vector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, we can minimize the reconstruction error by calculating</a:t>
                </a:r>
              </a:p>
              <a:p>
                <a:r>
                  <a:rPr lang="en-US" sz="14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− 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 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   	     (4)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0CEC6-0511-45B2-87B0-FDB65EA8CDAF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4BF3DADC-1EE5-497E-88DC-56B24A32B738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F14D036-E734-4ADB-B3B0-A01C029E147A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794CF10-D553-4681-B461-129C953CD356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68CF554-708B-49AA-B82F-241F1C781C59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69980988-4D3A-471E-BAFF-86F990E9CD7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56E5E5DA-1160-4234-A9F1-2EDACBDE6C91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0A245BAD-A16B-40D5-9F52-86F94BBD706C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E46C48F-FFA9-4810-B563-26F9F8E5B95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43C824F-740B-4341-9943-F94D557B9DB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5A63928C-904D-4B43-A06E-E77BB4F10332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468A42B-7A8F-45C7-A5C1-954CFEBC75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4FEAC827-DA9E-4F06-B1F6-02C13F3FC897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09C87752-3A00-4DB3-B560-078E5A409653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2BE8B81-F2F8-494E-A46D-61CD873BE334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621AE1AB-3424-4CEF-AC97-ADE68AEBC6DA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8BA53E1-9A3B-4185-8E49-89E984126482}"/>
                </a:ext>
              </a:extLst>
            </p:cNvPr>
            <p:cNvCxnSpPr>
              <a:cxnSpLocks/>
              <a:stCxn id="49" idx="2"/>
              <a:endCxn id="54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8C449AA-B95A-4FA1-8481-5173938A5C5C}"/>
                </a:ext>
              </a:extLst>
            </p:cNvPr>
            <p:cNvCxnSpPr>
              <a:cxnSpLocks/>
              <a:stCxn id="50" idx="2"/>
              <a:endCxn id="54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D6A44F05-A46E-4DFA-8BEA-72D8094335A6}"/>
                </a:ext>
              </a:extLst>
            </p:cNvPr>
            <p:cNvCxnSpPr>
              <a:cxnSpLocks/>
              <a:stCxn id="49" idx="2"/>
              <a:endCxn id="55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F3DC426-697F-44C3-BD2D-2557A6BB9901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CF25F231-E37E-4BEB-B280-9342B00478D8}"/>
                </a:ext>
              </a:extLst>
            </p:cNvPr>
            <p:cNvCxnSpPr>
              <a:cxnSpLocks/>
              <a:stCxn id="54" idx="2"/>
              <a:endCxn id="51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680A7EE0-EDC0-407A-8CAA-865F84EF9202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217C05A5-D725-44D7-AD8E-EB14C2B2FE8B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89109B3D-CF77-4C25-A57C-45166FC61418}"/>
                </a:ext>
              </a:extLst>
            </p:cNvPr>
            <p:cNvCxnSpPr>
              <a:cxnSpLocks/>
              <a:stCxn id="55" idx="2"/>
              <a:endCxn id="53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EDE141F9-C07C-487C-BA45-BA5603A36D2A}"/>
                </a:ext>
              </a:extLst>
            </p:cNvPr>
            <p:cNvCxnSpPr>
              <a:cxnSpLocks/>
              <a:stCxn id="55" idx="2"/>
              <a:endCxn id="52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9A1F148C-75FB-42B7-8C48-82B2C87E3495}"/>
                </a:ext>
              </a:extLst>
            </p:cNvPr>
            <p:cNvCxnSpPr>
              <a:cxnSpLocks/>
              <a:stCxn id="55" idx="2"/>
              <a:endCxn id="51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65D927D4-2ED8-4A8B-AF4B-20776D75BEC4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BAC103C3-F082-4110-94D1-A1B238B3A35C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E66575E7-11FF-4A3A-A680-5B4C9EE25C68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0EC6387-1902-46A0-854D-6D512A045EC5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D46BB4C3-2DF2-458A-9BE4-049E3B1F50E9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864FD68-D060-4A13-B779-E66B49F13E2C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80809B4C-32C9-44BA-BE69-8BEEC1A2BB37}"/>
                </a:ext>
              </a:extLst>
            </p:cNvPr>
            <p:cNvCxnSpPr>
              <a:cxnSpLocks/>
              <a:stCxn id="50" idx="2"/>
              <a:endCxn id="55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828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0D5ECE6-0191-4D10-8836-BBC897E875AF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EBEBE60-F953-4E9A-9ACC-A004161BAAD3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D1AE17-127B-4EE5-B09F-B1AF1DF1E7FD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8D4595-4A18-417F-968E-9FBFDF4DE0AA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B8773D49-46EB-4503-938C-01F518421269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09C9B3-8FBF-44DD-9595-A83DDBD331A4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B281E3B-45BA-4AC3-B906-50E3CAE3EDC9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FE3AAA9-05E9-40B1-9AA3-33433AE37EB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8F010D9-339C-45EC-BD99-9F71ACC5C0FE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09E2009-5578-495A-B6CB-1A9CF8CEB123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695E320-7E12-449F-88A1-CD7285347916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FB1D53-E9D0-40B4-9D02-6FF786806026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FA587DE-72F5-4268-952E-AC361651FA78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0DA38D06-2068-4238-9BAE-2FAB654534E1}"/>
              </a:ext>
            </a:extLst>
          </p:cNvPr>
          <p:cNvSpPr/>
          <p:nvPr/>
        </p:nvSpPr>
        <p:spPr>
          <a:xfrm>
            <a:off x="10164252" y="802747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E0E48C1-8D0E-4F9B-8924-2917458EFD42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sp>
        <p:nvSpPr>
          <p:cNvPr id="27" name="Untertitel 4">
            <a:extLst>
              <a:ext uri="{FF2B5EF4-FFF2-40B4-BE49-F238E27FC236}">
                <a16:creationId xmlns:a16="http://schemas.microsoft.com/office/drawing/2014/main" id="{971AA81B-943D-422E-BCAD-13A3DE15FDF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816381C-B157-447F-8442-50BF6D843153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DA394A2-EC3C-4553-9A12-0173845D968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0164252" y="1033580"/>
            <a:ext cx="0" cy="409447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031C42B-5E2E-4D5D-B511-3D82F20C4A1E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5082471-EEBB-4AE9-99F3-86D6B1A41A95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F7B8F0-7F2E-49E0-98C0-0A5D1DC584DA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portfolio selection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1A4D3E3-9BBA-45FF-B8FF-0DFC5692C11D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B2410E7-AF34-4167-AF74-3FDAE97D5120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661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22B800A-D835-49DB-8C6D-DCBF3B149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Split the data into training data and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Build a model based on the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 the model to forecast for the test data period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Compare between forecasted and actual values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backtesting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B9C135A2-B939-4E8D-BD96-9E7DCD467BEC}"/>
              </a:ext>
            </a:extLst>
          </p:cNvPr>
          <p:cNvSpPr/>
          <p:nvPr/>
        </p:nvSpPr>
        <p:spPr>
          <a:xfrm>
            <a:off x="9199520" y="2943514"/>
            <a:ext cx="1135103" cy="250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1</a:t>
            </a: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323DA7F-8706-4C67-9E0E-F0F7E02420F0}"/>
              </a:ext>
            </a:extLst>
          </p:cNvPr>
          <p:cNvSpPr/>
          <p:nvPr/>
        </p:nvSpPr>
        <p:spPr>
          <a:xfrm>
            <a:off x="6670679" y="2947939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1</a:t>
            </a:r>
          </a:p>
        </p:txBody>
      </p:sp>
      <p:sp>
        <p:nvSpPr>
          <p:cNvPr id="179" name="Rechteck 178">
            <a:extLst>
              <a:ext uri="{FF2B5EF4-FFF2-40B4-BE49-F238E27FC236}">
                <a16:creationId xmlns:a16="http://schemas.microsoft.com/office/drawing/2014/main" id="{25AD0A99-A8A5-4BD9-AC86-276072F4E45A}"/>
              </a:ext>
            </a:extLst>
          </p:cNvPr>
          <p:cNvSpPr/>
          <p:nvPr/>
        </p:nvSpPr>
        <p:spPr>
          <a:xfrm>
            <a:off x="9532895" y="3302984"/>
            <a:ext cx="1135103" cy="259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2</a:t>
            </a: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9671146B-AB4C-43EB-B2F0-801D5FA89051}"/>
              </a:ext>
            </a:extLst>
          </p:cNvPr>
          <p:cNvSpPr/>
          <p:nvPr/>
        </p:nvSpPr>
        <p:spPr>
          <a:xfrm>
            <a:off x="7004054" y="3310246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2</a:t>
            </a:r>
          </a:p>
        </p:txBody>
      </p:sp>
      <p:sp>
        <p:nvSpPr>
          <p:cNvPr id="181" name="Rechteck 180">
            <a:extLst>
              <a:ext uri="{FF2B5EF4-FFF2-40B4-BE49-F238E27FC236}">
                <a16:creationId xmlns:a16="http://schemas.microsoft.com/office/drawing/2014/main" id="{94F78EA0-8B57-494E-B542-D65836EA870D}"/>
              </a:ext>
            </a:extLst>
          </p:cNvPr>
          <p:cNvSpPr/>
          <p:nvPr/>
        </p:nvSpPr>
        <p:spPr>
          <a:xfrm>
            <a:off x="9900560" y="3673541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3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C0D45F15-08DA-40C3-B736-5E1D506035D5}"/>
              </a:ext>
            </a:extLst>
          </p:cNvPr>
          <p:cNvSpPr/>
          <p:nvPr/>
        </p:nvSpPr>
        <p:spPr>
          <a:xfrm>
            <a:off x="7371719" y="3672553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3</a:t>
            </a: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10D91E59-0495-4F16-A5A5-0E5C55A60966}"/>
              </a:ext>
            </a:extLst>
          </p:cNvPr>
          <p:cNvSpPr/>
          <p:nvPr/>
        </p:nvSpPr>
        <p:spPr>
          <a:xfrm>
            <a:off x="10308753" y="4034862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4</a:t>
            </a: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F705C5A4-5FE1-40D2-8AED-6D95CADA58F1}"/>
              </a:ext>
            </a:extLst>
          </p:cNvPr>
          <p:cNvSpPr/>
          <p:nvPr/>
        </p:nvSpPr>
        <p:spPr>
          <a:xfrm>
            <a:off x="7779912" y="4034861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4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6CD768FC-D68E-45D4-8274-61F2590C5E71}"/>
              </a:ext>
            </a:extLst>
          </p:cNvPr>
          <p:cNvCxnSpPr>
            <a:cxnSpLocks/>
          </p:cNvCxnSpPr>
          <p:nvPr/>
        </p:nvCxnSpPr>
        <p:spPr>
          <a:xfrm>
            <a:off x="6779399" y="4563134"/>
            <a:ext cx="471063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D5C2717F-3CE9-4C81-A745-54F8D49FC89E}"/>
              </a:ext>
            </a:extLst>
          </p:cNvPr>
          <p:cNvSpPr txBox="1"/>
          <p:nvPr/>
        </p:nvSpPr>
        <p:spPr>
          <a:xfrm>
            <a:off x="8836796" y="4663831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Time</a:t>
            </a:r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AD23A921-4FD2-48FE-947A-D67DE5237E11}"/>
              </a:ext>
            </a:extLst>
          </p:cNvPr>
          <p:cNvSpPr/>
          <p:nvPr/>
        </p:nvSpPr>
        <p:spPr>
          <a:xfrm>
            <a:off x="6670679" y="2455988"/>
            <a:ext cx="4819357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14204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0957E8-F3EE-4936-9A27-E966895D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28837"/>
            <a:ext cx="9124950" cy="2600325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1DCA9977-E396-4135-AF67-F56BC5EE42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C04424-5317-443C-9B37-26A7F8D795A7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3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8DB70D-A836-4797-8A4D-60F39E63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781174"/>
            <a:ext cx="9027549" cy="4544843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2B609139-7D68-48DB-9486-F777566A4C8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554A86-0A00-41F2-899E-DF59B5D4FAE6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consider</a:t>
            </a:r>
            <a:r>
              <a:rPr lang="de-DE" sz="1400" dirty="0"/>
              <a:t> a </a:t>
            </a:r>
            <a:r>
              <a:rPr lang="de-DE" sz="1400" dirty="0" err="1"/>
              <a:t>similar</a:t>
            </a:r>
            <a:r>
              <a:rPr lang="de-DE" sz="1400" dirty="0"/>
              <a:t> Autoencoder Model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described</a:t>
            </a:r>
            <a:r>
              <a:rPr lang="de-DE" sz="1400" dirty="0"/>
              <a:t> </a:t>
            </a:r>
            <a:r>
              <a:rPr lang="de-DE" sz="1400" dirty="0" err="1"/>
              <a:t>before</a:t>
            </a:r>
            <a:r>
              <a:rPr lang="de-DE" sz="1400" dirty="0"/>
              <a:t>, </a:t>
            </a:r>
            <a:r>
              <a:rPr lang="de-DE" sz="1400" dirty="0" err="1"/>
              <a:t>whereas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now</a:t>
            </a:r>
            <a:r>
              <a:rPr lang="de-DE" sz="1400" dirty="0"/>
              <a:t> </a:t>
            </a:r>
            <a:r>
              <a:rPr lang="de-DE" sz="1400" dirty="0" err="1"/>
              <a:t>feed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transposed</a:t>
            </a:r>
            <a:r>
              <a:rPr lang="de-DE" sz="1400" dirty="0"/>
              <a:t> </a:t>
            </a:r>
            <a:r>
              <a:rPr lang="de-DE" sz="1400" dirty="0" err="1"/>
              <a:t>dataset</a:t>
            </a:r>
            <a:r>
              <a:rPr lang="de-DE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Encoder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hidden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extracted</a:t>
            </a:r>
            <a:r>
              <a:rPr lang="de-DE" sz="1400" dirty="0"/>
              <a:t>.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4877BF-2545-4E3A-B412-C3A67EE2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2" y="1917269"/>
            <a:ext cx="36671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08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3246165"/>
            <a:ext cx="4797177" cy="36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		…</a:t>
            </a:r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9195B7-71B0-4DD1-8868-A6B5248B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1" y="1752698"/>
            <a:ext cx="4901291" cy="14934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6811A5-F7E0-466C-9112-879FCA0E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3611834"/>
            <a:ext cx="5081863" cy="30700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074F5C2-C1E9-4150-8EAD-58DD37F7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788" y="2499432"/>
            <a:ext cx="6160781" cy="1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4C3D92-1FFE-455A-BAF1-CACFA69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0" y="1751986"/>
            <a:ext cx="7624762" cy="4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741DA1-0B78-4071-B792-8854B7A941EE}"/>
              </a:ext>
            </a:extLst>
          </p:cNvPr>
          <p:cNvSpPr/>
          <p:nvPr/>
        </p:nvSpPr>
        <p:spPr>
          <a:xfrm>
            <a:off x="4225686" y="4955222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40E3773-22F6-4B14-812C-6D78C8F88C09}"/>
              </a:ext>
            </a:extLst>
          </p:cNvPr>
          <p:cNvSpPr/>
          <p:nvPr/>
        </p:nvSpPr>
        <p:spPr>
          <a:xfrm>
            <a:off x="422568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Backpropagation 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1974)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0D2A9F7-3BD2-4C43-857D-15BD3030DF3D}"/>
              </a:ext>
            </a:extLst>
          </p:cNvPr>
          <p:cNvCxnSpPr>
            <a:cxnSpLocks/>
          </p:cNvCxnSpPr>
          <p:nvPr/>
        </p:nvCxnSpPr>
        <p:spPr>
          <a:xfrm>
            <a:off x="4291914" y="5099222"/>
            <a:ext cx="0" cy="7945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5EBA29FB-AC09-458C-A07D-D227A79B8563}"/>
              </a:ext>
            </a:extLst>
          </p:cNvPr>
          <p:cNvSpPr/>
          <p:nvPr/>
        </p:nvSpPr>
        <p:spPr>
          <a:xfrm>
            <a:off x="5931245" y="459083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FD97257-2AED-4694-AF0E-7C27AFEB8AA2}"/>
              </a:ext>
            </a:extLst>
          </p:cNvPr>
          <p:cNvCxnSpPr>
            <a:cxnSpLocks/>
          </p:cNvCxnSpPr>
          <p:nvPr/>
        </p:nvCxnSpPr>
        <p:spPr>
          <a:xfrm>
            <a:off x="5997473" y="4685406"/>
            <a:ext cx="5772" cy="118465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1EA9E31F-6667-4787-B3D3-0618681249E3}"/>
              </a:ext>
            </a:extLst>
          </p:cNvPr>
          <p:cNvSpPr/>
          <p:nvPr/>
        </p:nvSpPr>
        <p:spPr>
          <a:xfrm>
            <a:off x="593124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RNN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(Jordan, 1986)</a:t>
            </a:r>
            <a:endParaRPr lang="en-US" sz="1200" dirty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CBB227C0-0C31-4781-B1BC-85DE3CB1AF1B}"/>
              </a:ext>
            </a:extLst>
          </p:cNvPr>
          <p:cNvSpPr/>
          <p:nvPr/>
        </p:nvSpPr>
        <p:spPr>
          <a:xfrm>
            <a:off x="8077693" y="384942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08DC659E-6A05-4DBA-A807-3C12473A3B5A}"/>
              </a:ext>
            </a:extLst>
          </p:cNvPr>
          <p:cNvCxnSpPr>
            <a:cxnSpLocks/>
          </p:cNvCxnSpPr>
          <p:nvPr/>
        </p:nvCxnSpPr>
        <p:spPr>
          <a:xfrm>
            <a:off x="8138149" y="1094830"/>
            <a:ext cx="5772" cy="275459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92">
            <a:extLst>
              <a:ext uri="{FF2B5EF4-FFF2-40B4-BE49-F238E27FC236}">
                <a16:creationId xmlns:a16="http://schemas.microsoft.com/office/drawing/2014/main" id="{93B617E0-280E-434E-8D9C-B61FFE5992A3}"/>
              </a:ext>
            </a:extLst>
          </p:cNvPr>
          <p:cNvSpPr/>
          <p:nvPr/>
        </p:nvSpPr>
        <p:spPr>
          <a:xfrm>
            <a:off x="7885590" y="612449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LSTMs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Hochreiter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1997)</a:t>
            </a:r>
            <a:endParaRPr lang="en-US" sz="12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9CC4027-2489-4561-9A9C-400711A9D31A}"/>
              </a:ext>
            </a:extLst>
          </p:cNvPr>
          <p:cNvSpPr/>
          <p:nvPr/>
        </p:nvSpPr>
        <p:spPr>
          <a:xfrm>
            <a:off x="10025719" y="3014657"/>
            <a:ext cx="197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Autoencoder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(Goodfellow et al., 2016)</a:t>
            </a:r>
            <a:endParaRPr lang="en-US" sz="1200" dirty="0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B995D51A-2E8F-4F9C-8AF7-35AF839DF978}"/>
              </a:ext>
            </a:extLst>
          </p:cNvPr>
          <p:cNvSpPr/>
          <p:nvPr/>
        </p:nvSpPr>
        <p:spPr>
          <a:xfrm>
            <a:off x="10013424" y="194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455D94D-EF71-4DA5-B6F3-2AF97CF591BC}"/>
              </a:ext>
            </a:extLst>
          </p:cNvPr>
          <p:cNvCxnSpPr>
            <a:cxnSpLocks/>
          </p:cNvCxnSpPr>
          <p:nvPr/>
        </p:nvCxnSpPr>
        <p:spPr>
          <a:xfrm flipH="1">
            <a:off x="10073120" y="2070825"/>
            <a:ext cx="5772" cy="9640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>
            <a:extLst>
              <a:ext uri="{FF2B5EF4-FFF2-40B4-BE49-F238E27FC236}">
                <a16:creationId xmlns:a16="http://schemas.microsoft.com/office/drawing/2014/main" id="{815C9C24-0C1D-4856-96AB-FDFBA533CA83}"/>
              </a:ext>
            </a:extLst>
          </p:cNvPr>
          <p:cNvSpPr/>
          <p:nvPr/>
        </p:nvSpPr>
        <p:spPr>
          <a:xfrm>
            <a:off x="7114844" y="432090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3239A794-466F-4DA9-A298-C9F69B21075F}"/>
              </a:ext>
            </a:extLst>
          </p:cNvPr>
          <p:cNvCxnSpPr>
            <a:cxnSpLocks/>
            <a:stCxn id="101" idx="4"/>
          </p:cNvCxnSpPr>
          <p:nvPr/>
        </p:nvCxnSpPr>
        <p:spPr>
          <a:xfrm flipH="1">
            <a:off x="7181072" y="4464908"/>
            <a:ext cx="5772" cy="14051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hteck 104">
            <a:extLst>
              <a:ext uri="{FF2B5EF4-FFF2-40B4-BE49-F238E27FC236}">
                <a16:creationId xmlns:a16="http://schemas.microsoft.com/office/drawing/2014/main" id="{A6E3BE52-0F49-45D8-B7A7-1E8EE6A3383F}"/>
              </a:ext>
            </a:extLst>
          </p:cNvPr>
          <p:cNvSpPr/>
          <p:nvPr/>
        </p:nvSpPr>
        <p:spPr>
          <a:xfrm>
            <a:off x="7120616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BBT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1990)</a:t>
            </a:r>
            <a:endParaRPr lang="en-US" sz="1200" dirty="0"/>
          </a:p>
        </p:txBody>
      </p:sp>
      <p:sp>
        <p:nvSpPr>
          <p:cNvPr id="113" name="Freihandform: Form 112">
            <a:extLst>
              <a:ext uri="{FF2B5EF4-FFF2-40B4-BE49-F238E27FC236}">
                <a16:creationId xmlns:a16="http://schemas.microsoft.com/office/drawing/2014/main" id="{24D435DE-D0FF-40CC-921D-8E81380E22A6}"/>
              </a:ext>
            </a:extLst>
          </p:cNvPr>
          <p:cNvSpPr/>
          <p:nvPr/>
        </p:nvSpPr>
        <p:spPr>
          <a:xfrm>
            <a:off x="3113903" y="1057691"/>
            <a:ext cx="7697323" cy="4028302"/>
          </a:xfrm>
          <a:custGeom>
            <a:avLst/>
            <a:gdLst>
              <a:gd name="connsiteX0" fmla="*/ 0 w 7697323"/>
              <a:gd name="connsiteY0" fmla="*/ 4028302 h 4028302"/>
              <a:gd name="connsiteX1" fmla="*/ 881448 w 7697323"/>
              <a:gd name="connsiteY1" fmla="*/ 4020065 h 4028302"/>
              <a:gd name="connsiteX2" fmla="*/ 1210962 w 7697323"/>
              <a:gd name="connsiteY2" fmla="*/ 3945924 h 4028302"/>
              <a:gd name="connsiteX3" fmla="*/ 2899719 w 7697323"/>
              <a:gd name="connsiteY3" fmla="*/ 3575221 h 4028302"/>
              <a:gd name="connsiteX4" fmla="*/ 4085967 w 7697323"/>
              <a:gd name="connsiteY4" fmla="*/ 3278659 h 4028302"/>
              <a:gd name="connsiteX5" fmla="*/ 5041556 w 7697323"/>
              <a:gd name="connsiteY5" fmla="*/ 2825578 h 4028302"/>
              <a:gd name="connsiteX6" fmla="*/ 6969211 w 7697323"/>
              <a:gd name="connsiteY6" fmla="*/ 947351 h 4028302"/>
              <a:gd name="connsiteX7" fmla="*/ 7587048 w 7697323"/>
              <a:gd name="connsiteY7" fmla="*/ 222421 h 4028302"/>
              <a:gd name="connsiteX8" fmla="*/ 7694140 w 7697323"/>
              <a:gd name="connsiteY8" fmla="*/ 0 h 402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7323" h="4028302">
                <a:moveTo>
                  <a:pt x="0" y="4028302"/>
                </a:moveTo>
                <a:lnTo>
                  <a:pt x="881448" y="4020065"/>
                </a:lnTo>
                <a:cubicBezTo>
                  <a:pt x="1083275" y="4006335"/>
                  <a:pt x="1210962" y="3945924"/>
                  <a:pt x="1210962" y="3945924"/>
                </a:cubicBezTo>
                <a:lnTo>
                  <a:pt x="2899719" y="3575221"/>
                </a:lnTo>
                <a:cubicBezTo>
                  <a:pt x="3378886" y="3464010"/>
                  <a:pt x="3728994" y="3403599"/>
                  <a:pt x="4085967" y="3278659"/>
                </a:cubicBezTo>
                <a:cubicBezTo>
                  <a:pt x="4442940" y="3153719"/>
                  <a:pt x="4561015" y="3214129"/>
                  <a:pt x="5041556" y="2825578"/>
                </a:cubicBezTo>
                <a:cubicBezTo>
                  <a:pt x="5522097" y="2437027"/>
                  <a:pt x="6544962" y="1381210"/>
                  <a:pt x="6969211" y="947351"/>
                </a:cubicBezTo>
                <a:cubicBezTo>
                  <a:pt x="7393460" y="513492"/>
                  <a:pt x="7466227" y="380313"/>
                  <a:pt x="7587048" y="222421"/>
                </a:cubicBezTo>
                <a:cubicBezTo>
                  <a:pt x="7707870" y="64529"/>
                  <a:pt x="7701005" y="32264"/>
                  <a:pt x="769414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4">
            <a:extLst>
              <a:ext uri="{FF2B5EF4-FFF2-40B4-BE49-F238E27FC236}">
                <a16:creationId xmlns:a16="http://schemas.microsoft.com/office/drawing/2014/main" id="{437AB02A-F0C5-4611-8EF3-15EFBE9F78C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F07C9C-8DFD-454E-93EE-263C1001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68376" y="840408"/>
            <a:ext cx="11723624" cy="48101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AB49EA-4E76-4B92-803C-B688F99FC33E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deep learning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583C00-D86D-42CF-8915-6BD77B0D6678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C5CE4BF-9FE2-42D3-94E6-D2EA6779F38D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 dirty="0">
                  <a:latin typeface="Corbel" panose="020B0503020204020204" pitchFamily="34" charset="0"/>
                </a:endParaRP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risk.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Likewise, given a desired level of expected return, an investor can construct a portfolio that </a:t>
                </a:r>
                <a:r>
                  <a:rPr lang="en-US" sz="1600" b="1" dirty="0">
                    <a:latin typeface="Corbel" panose="020B0503020204020204" pitchFamily="34" charset="0"/>
                  </a:rPr>
                  <a:t>minimizes risk</a:t>
                </a:r>
                <a:r>
                  <a:rPr lang="en-US" sz="1600" dirty="0">
                    <a:latin typeface="Corbel" panose="020B0503020204020204" pitchFamily="34" charset="0"/>
                  </a:rPr>
                  <a:t>. </a:t>
                </a: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500" r="-37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What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is</a:t>
            </a:r>
            <a:r>
              <a:rPr lang="de-DE" sz="1400" b="1" dirty="0">
                <a:latin typeface="Corbel" panose="020B0503020204020204" pitchFamily="34" charset="0"/>
              </a:rPr>
              <a:t> MPT?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3AB02E-B135-4B47-96ED-14E38337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37" y="2144123"/>
            <a:ext cx="4994743" cy="36661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9824EE-76E8-4B02-84C0-1D17783A7162}"/>
              </a:ext>
            </a:extLst>
          </p:cNvPr>
          <p:cNvSpPr txBox="1"/>
          <p:nvPr/>
        </p:nvSpPr>
        <p:spPr>
          <a:xfrm>
            <a:off x="6343362" y="5810250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Efficient frontier: Source: http://www.alamedafinancialgroup.com/Our-Investment-Phiosophy.5.htm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8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719FC7C-4299-4766-B8FF-9D712AFD3840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looks for a linear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matrices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45E0B1-641A-4C41-9B26-13F549842A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8DDD79-1930-4C20-B566-A33A94AF2988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platzhalter 91">
            <a:extLst>
              <a:ext uri="{FF2B5EF4-FFF2-40B4-BE49-F238E27FC236}">
                <a16:creationId xmlns:a16="http://schemas.microsoft.com/office/drawing/2014/main" id="{02A00FDE-C981-471B-B327-A14B65F20C1B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170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645" b="-752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618836" y="1675696"/>
            <a:ext cx="831035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Linear </a:t>
            </a:r>
            <a:r>
              <a:rPr lang="de-DE" sz="1400" b="1" dirty="0" err="1">
                <a:latin typeface="Corbel" panose="020B0503020204020204" pitchFamily="34" charset="0"/>
              </a:rPr>
              <a:t>programming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formulation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81FA88-62CC-4AB2-8098-6817F8BB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5" y="2150994"/>
            <a:ext cx="4673944" cy="31159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CA1D4-D2E7-4079-9E8A-D423117CC19B}"/>
              </a:ext>
            </a:extLst>
          </p:cNvPr>
          <p:cNvSpPr txBox="1"/>
          <p:nvPr/>
        </p:nvSpPr>
        <p:spPr>
          <a:xfrm>
            <a:off x="6837405" y="5415632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9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mVISE">
      <a:dk1>
        <a:srgbClr val="000000"/>
      </a:dk1>
      <a:lt1>
        <a:srgbClr val="FFFFFF"/>
      </a:lt1>
      <a:dk2>
        <a:srgbClr val="062646"/>
      </a:dk2>
      <a:lt2>
        <a:srgbClr val="E7E6E6"/>
      </a:lt2>
      <a:accent1>
        <a:srgbClr val="2195CA"/>
      </a:accent1>
      <a:accent2>
        <a:srgbClr val="F49605"/>
      </a:accent2>
      <a:accent3>
        <a:srgbClr val="B3B4B3"/>
      </a:accent3>
      <a:accent4>
        <a:srgbClr val="F4C47A"/>
      </a:accent4>
      <a:accent5>
        <a:srgbClr val="65AACA"/>
      </a:accent5>
      <a:accent6>
        <a:srgbClr val="D6D6D6"/>
      </a:accent6>
      <a:hlink>
        <a:srgbClr val="0563C1"/>
      </a:hlink>
      <a:folHlink>
        <a:srgbClr val="954F72"/>
      </a:folHlink>
    </a:clrScheme>
    <a:fontScheme name="mVISE Standardschriftarten">
      <a:majorFont>
        <a:latin typeface="AmpleAlt-Regular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E366EFE8-2FDA-4840-8719-CF0744721C69}" vid="{CB7B89C4-728F-C141-9CD0-DDFE0F98A6A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3327</Words>
  <Application>Microsoft Office PowerPoint</Application>
  <PresentationFormat>Breitbild</PresentationFormat>
  <Paragraphs>637</Paragraphs>
  <Slides>55</Slides>
  <Notes>2</Notes>
  <HiddenSlides>22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5" baseType="lpstr">
      <vt:lpstr>AmpleAlt-Regular</vt:lpstr>
      <vt:lpstr>Arial</vt:lpstr>
      <vt:lpstr>BMW Group Condensed</vt:lpstr>
      <vt:lpstr>Calibri</vt:lpstr>
      <vt:lpstr>Calibri Light</vt:lpstr>
      <vt:lpstr>Cambria Math</vt:lpstr>
      <vt:lpstr>Corbel</vt:lpstr>
      <vt:lpstr>Roboto</vt:lpstr>
      <vt:lpstr>URWPalladioL-Roma</vt:lpstr>
      <vt:lpstr>Office-Design</vt:lpstr>
      <vt:lpstr>Stock Price Prediction and Portfolio Optimization Using Recurrent Neural Networks and Autoencoders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</vt:lpstr>
      <vt:lpstr>Dataset</vt:lpstr>
      <vt:lpstr>Which stocks to analyze?</vt:lpstr>
      <vt:lpstr>Which stocks to analyze?</vt:lpstr>
      <vt:lpstr>Which stocks to analyze?</vt:lpstr>
      <vt:lpstr>Does forecasting improve the portfolio?</vt:lpstr>
      <vt:lpstr>Does forecasting improve the portfolio?</vt:lpstr>
      <vt:lpstr>Does forecasting improve the portfolio?</vt:lpstr>
      <vt:lpstr>Does forecasting improve the portfolio?</vt:lpstr>
      <vt:lpstr>How to improve the risk calculation of a stock?</vt:lpstr>
      <vt:lpstr>How to improve the risk calculation of a stock?</vt:lpstr>
      <vt:lpstr>How to calculate an optimal portfolio? 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Conclusion and Future Research</vt:lpstr>
      <vt:lpstr>References</vt:lpstr>
      <vt:lpstr>Q &amp; A</vt:lpstr>
      <vt:lpstr>Data, Methodology &amp; Results</vt:lpstr>
      <vt:lpstr>Data, Methodology &amp; Results</vt:lpstr>
      <vt:lpstr>PowerPoint-Präsentation</vt:lpstr>
      <vt:lpstr>Literature Review</vt:lpstr>
      <vt:lpstr>Literature Review</vt:lpstr>
      <vt:lpstr>Which stocks to analyze?</vt:lpstr>
      <vt:lpstr>Agenda</vt:lpstr>
      <vt:lpstr>Introduction</vt:lpstr>
      <vt:lpstr>Data, Methodology &amp; Results</vt:lpstr>
      <vt:lpstr>PowerPoint-Präsentation</vt:lpstr>
      <vt:lpstr>Data, Methodology &amp; Results</vt:lpstr>
      <vt:lpstr>Data, Methodology &amp; Results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Julian Quernheim, mVISE AG</dc:creator>
  <cp:lastModifiedBy>Julian Quernheim, mVISE AG</cp:lastModifiedBy>
  <cp:revision>171</cp:revision>
  <dcterms:created xsi:type="dcterms:W3CDTF">2020-06-04T13:24:26Z</dcterms:created>
  <dcterms:modified xsi:type="dcterms:W3CDTF">2020-11-10T07:58:57Z</dcterms:modified>
</cp:coreProperties>
</file>